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4206" r:id="rId2"/>
  </p:sldMasterIdLst>
  <p:notesMasterIdLst>
    <p:notesMasterId r:id="rId190"/>
  </p:notesMasterIdLst>
  <p:handoutMasterIdLst>
    <p:handoutMasterId r:id="rId191"/>
  </p:handoutMasterIdLst>
  <p:sldIdLst>
    <p:sldId id="256" r:id="rId3"/>
    <p:sldId id="576" r:id="rId4"/>
    <p:sldId id="581" r:id="rId5"/>
    <p:sldId id="590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601" r:id="rId14"/>
    <p:sldId id="602" r:id="rId15"/>
    <p:sldId id="603" r:id="rId16"/>
    <p:sldId id="605" r:id="rId17"/>
    <p:sldId id="606" r:id="rId18"/>
    <p:sldId id="607" r:id="rId19"/>
    <p:sldId id="609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2" r:id="rId31"/>
    <p:sldId id="753" r:id="rId32"/>
    <p:sldId id="599" r:id="rId33"/>
    <p:sldId id="600" r:id="rId34"/>
    <p:sldId id="610" r:id="rId35"/>
    <p:sldId id="611" r:id="rId36"/>
    <p:sldId id="612" r:id="rId37"/>
    <p:sldId id="613" r:id="rId38"/>
    <p:sldId id="614" r:id="rId39"/>
    <p:sldId id="741" r:id="rId40"/>
    <p:sldId id="754" r:id="rId41"/>
    <p:sldId id="755" r:id="rId42"/>
    <p:sldId id="756" r:id="rId43"/>
    <p:sldId id="757" r:id="rId44"/>
    <p:sldId id="759" r:id="rId45"/>
    <p:sldId id="760" r:id="rId46"/>
    <p:sldId id="767" r:id="rId47"/>
    <p:sldId id="768" r:id="rId48"/>
    <p:sldId id="577" r:id="rId49"/>
    <p:sldId id="582" r:id="rId50"/>
    <p:sldId id="583" r:id="rId51"/>
    <p:sldId id="615" r:id="rId52"/>
    <p:sldId id="616" r:id="rId53"/>
    <p:sldId id="617" r:id="rId54"/>
    <p:sldId id="618" r:id="rId55"/>
    <p:sldId id="624" r:id="rId56"/>
    <p:sldId id="625" r:id="rId57"/>
    <p:sldId id="626" r:id="rId58"/>
    <p:sldId id="627" r:id="rId59"/>
    <p:sldId id="619" r:id="rId60"/>
    <p:sldId id="620" r:id="rId61"/>
    <p:sldId id="621" r:id="rId62"/>
    <p:sldId id="622" r:id="rId63"/>
    <p:sldId id="623" r:id="rId64"/>
    <p:sldId id="628" r:id="rId65"/>
    <p:sldId id="630" r:id="rId66"/>
    <p:sldId id="631" r:id="rId67"/>
    <p:sldId id="578" r:id="rId68"/>
    <p:sldId id="632" r:id="rId69"/>
    <p:sldId id="633" r:id="rId70"/>
    <p:sldId id="634" r:id="rId71"/>
    <p:sldId id="635" r:id="rId72"/>
    <p:sldId id="584" r:id="rId73"/>
    <p:sldId id="636" r:id="rId74"/>
    <p:sldId id="641" r:id="rId75"/>
    <p:sldId id="637" r:id="rId76"/>
    <p:sldId id="642" r:id="rId77"/>
    <p:sldId id="638" r:id="rId78"/>
    <p:sldId id="639" r:id="rId79"/>
    <p:sldId id="640" r:id="rId80"/>
    <p:sldId id="585" r:id="rId81"/>
    <p:sldId id="644" r:id="rId82"/>
    <p:sldId id="645" r:id="rId83"/>
    <p:sldId id="646" r:id="rId84"/>
    <p:sldId id="647" r:id="rId85"/>
    <p:sldId id="648" r:id="rId86"/>
    <p:sldId id="649" r:id="rId87"/>
    <p:sldId id="650" r:id="rId88"/>
    <p:sldId id="651" r:id="rId89"/>
    <p:sldId id="643" r:id="rId90"/>
    <p:sldId id="579" r:id="rId91"/>
    <p:sldId id="652" r:id="rId92"/>
    <p:sldId id="653" r:id="rId93"/>
    <p:sldId id="689" r:id="rId94"/>
    <p:sldId id="690" r:id="rId95"/>
    <p:sldId id="654" r:id="rId96"/>
    <p:sldId id="586" r:id="rId97"/>
    <p:sldId id="587" r:id="rId98"/>
    <p:sldId id="655" r:id="rId99"/>
    <p:sldId id="656" r:id="rId100"/>
    <p:sldId id="657" r:id="rId101"/>
    <p:sldId id="658" r:id="rId102"/>
    <p:sldId id="659" r:id="rId103"/>
    <p:sldId id="660" r:id="rId104"/>
    <p:sldId id="661" r:id="rId105"/>
    <p:sldId id="664" r:id="rId106"/>
    <p:sldId id="662" r:id="rId107"/>
    <p:sldId id="663" r:id="rId108"/>
    <p:sldId id="665" r:id="rId109"/>
    <p:sldId id="666" r:id="rId110"/>
    <p:sldId id="669" r:id="rId111"/>
    <p:sldId id="786" r:id="rId112"/>
    <p:sldId id="787" r:id="rId113"/>
    <p:sldId id="789" r:id="rId114"/>
    <p:sldId id="790" r:id="rId115"/>
    <p:sldId id="791" r:id="rId116"/>
    <p:sldId id="792" r:id="rId117"/>
    <p:sldId id="793" r:id="rId118"/>
    <p:sldId id="688" r:id="rId119"/>
    <p:sldId id="670" r:id="rId120"/>
    <p:sldId id="671" r:id="rId121"/>
    <p:sldId id="672" r:id="rId122"/>
    <p:sldId id="673" r:id="rId123"/>
    <p:sldId id="698" r:id="rId124"/>
    <p:sldId id="699" r:id="rId125"/>
    <p:sldId id="701" r:id="rId126"/>
    <p:sldId id="702" r:id="rId127"/>
    <p:sldId id="674" r:id="rId128"/>
    <p:sldId id="675" r:id="rId129"/>
    <p:sldId id="676" r:id="rId130"/>
    <p:sldId id="677" r:id="rId131"/>
    <p:sldId id="678" r:id="rId132"/>
    <p:sldId id="679" r:id="rId133"/>
    <p:sldId id="680" r:id="rId134"/>
    <p:sldId id="681" r:id="rId135"/>
    <p:sldId id="682" r:id="rId136"/>
    <p:sldId id="683" r:id="rId137"/>
    <p:sldId id="684" r:id="rId138"/>
    <p:sldId id="685" r:id="rId139"/>
    <p:sldId id="686" r:id="rId140"/>
    <p:sldId id="687" r:id="rId141"/>
    <p:sldId id="691" r:id="rId142"/>
    <p:sldId id="692" r:id="rId143"/>
    <p:sldId id="693" r:id="rId144"/>
    <p:sldId id="694" r:id="rId145"/>
    <p:sldId id="695" r:id="rId146"/>
    <p:sldId id="696" r:id="rId147"/>
    <p:sldId id="697" r:id="rId148"/>
    <p:sldId id="703" r:id="rId149"/>
    <p:sldId id="704" r:id="rId150"/>
    <p:sldId id="705" r:id="rId151"/>
    <p:sldId id="706" r:id="rId152"/>
    <p:sldId id="707" r:id="rId153"/>
    <p:sldId id="710" r:id="rId154"/>
    <p:sldId id="708" r:id="rId155"/>
    <p:sldId id="738" r:id="rId156"/>
    <p:sldId id="739" r:id="rId157"/>
    <p:sldId id="740" r:id="rId158"/>
    <p:sldId id="769" r:id="rId159"/>
    <p:sldId id="770" r:id="rId160"/>
    <p:sldId id="771" r:id="rId161"/>
    <p:sldId id="772" r:id="rId162"/>
    <p:sldId id="776" r:id="rId163"/>
    <p:sldId id="777" r:id="rId164"/>
    <p:sldId id="580" r:id="rId165"/>
    <p:sldId id="711" r:id="rId166"/>
    <p:sldId id="712" r:id="rId167"/>
    <p:sldId id="713" r:id="rId168"/>
    <p:sldId id="736" r:id="rId169"/>
    <p:sldId id="737" r:id="rId170"/>
    <p:sldId id="715" r:id="rId171"/>
    <p:sldId id="718" r:id="rId172"/>
    <p:sldId id="719" r:id="rId173"/>
    <p:sldId id="778" r:id="rId174"/>
    <p:sldId id="779" r:id="rId175"/>
    <p:sldId id="781" r:id="rId176"/>
    <p:sldId id="780" r:id="rId177"/>
    <p:sldId id="782" r:id="rId178"/>
    <p:sldId id="731" r:id="rId179"/>
    <p:sldId id="734" r:id="rId180"/>
    <p:sldId id="735" r:id="rId181"/>
    <p:sldId id="785" r:id="rId182"/>
    <p:sldId id="794" r:id="rId183"/>
    <p:sldId id="795" r:id="rId184"/>
    <p:sldId id="796" r:id="rId185"/>
    <p:sldId id="797" r:id="rId186"/>
    <p:sldId id="589" r:id="rId187"/>
    <p:sldId id="784" r:id="rId188"/>
    <p:sldId id="783" r:id="rId189"/>
  </p:sldIdLst>
  <p:sldSz cx="12192000" cy="6858000"/>
  <p:notesSz cx="6735763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3" autoAdjust="0"/>
    <p:restoredTop sz="94660"/>
  </p:normalViewPr>
  <p:slideViewPr>
    <p:cSldViewPr snapToGrid="0">
      <p:cViewPr>
        <p:scale>
          <a:sx n="75" d="100"/>
          <a:sy n="75" d="100"/>
        </p:scale>
        <p:origin x="-1902" y="-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wmf"/><Relationship Id="rId1" Type="http://schemas.openxmlformats.org/officeDocument/2006/relationships/image" Target="../media/image2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wmf"/><Relationship Id="rId1" Type="http://schemas.openxmlformats.org/officeDocument/2006/relationships/image" Target="../media/image24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Relationship Id="rId4" Type="http://schemas.openxmlformats.org/officeDocument/2006/relationships/image" Target="../media/image25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3" Type="http://schemas.openxmlformats.org/officeDocument/2006/relationships/image" Target="../media/image261.wmf"/><Relationship Id="rId7" Type="http://schemas.openxmlformats.org/officeDocument/2006/relationships/image" Target="../media/image265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Relationship Id="rId6" Type="http://schemas.openxmlformats.org/officeDocument/2006/relationships/image" Target="../media/image264.wmf"/><Relationship Id="rId5" Type="http://schemas.openxmlformats.org/officeDocument/2006/relationships/image" Target="../media/image263.wmf"/><Relationship Id="rId4" Type="http://schemas.openxmlformats.org/officeDocument/2006/relationships/image" Target="../media/image2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2A683-C0F9-4538-9870-CA8144B75450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9552F-BEE5-41C8-B868-B4BAD7CD2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47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9B40-F283-4E63-B8DA-4CBF4EFEE8AA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8" y="739775"/>
            <a:ext cx="658018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6F0F6-F502-4781-8470-11D1D6EFDA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7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0918411-8E95-4FC6-A79F-A42EA5D04E24}" type="slidenum">
              <a:rPr lang="en-US" altLang="en-US"/>
              <a:pPr eaLnBrk="1" hangingPunct="1">
                <a:spcBef>
                  <a:spcPct val="0"/>
                </a:spcBef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623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1617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1617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fld id="{68B3BC69-DAAB-4416-845C-4E94B2C05139}" type="slidenum">
              <a:rPr lang="ko-KR" altLang="en-US" smtClean="0"/>
              <a:pPr eaLnBrk="1" hangingPunct="1"/>
              <a:t>140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7494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8344" indent="-283978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35913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90279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44644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99009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53375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07740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62106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4267527-C1A5-4582-899A-0600565DB875}" type="slidenum">
              <a:rPr lang="en-US" altLang="ko-KR" smtClean="0">
                <a:latin typeface="Arial" charset="0"/>
              </a:rPr>
              <a:pPr eaLnBrk="1" hangingPunct="1"/>
              <a:t>164</a:t>
            </a:fld>
            <a:endParaRPr lang="en-US" altLang="ko-KR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05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" y="749300"/>
            <a:ext cx="6548438" cy="3684588"/>
          </a:xfrm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889689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8344" indent="-283978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35913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90279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44644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99009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53375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07740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62106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EA4B497-E5B8-4249-85F9-6BE498D75F1C}" type="slidenum">
              <a:rPr lang="ko-KR" altLang="en-US" smtClean="0">
                <a:latin typeface="Arial" charset="0"/>
              </a:rPr>
              <a:pPr eaLnBrk="1" hangingPunct="1"/>
              <a:t>166</a:t>
            </a:fld>
            <a:endParaRPr lang="ko-KR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24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8344" indent="-283978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35913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90279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44644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99009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53375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07740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62106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442221-715B-4282-A2BE-B3370FA9CBCF}" type="slidenum">
              <a:rPr lang="ko-KR" altLang="en-US" smtClean="0">
                <a:latin typeface="Arial" charset="0"/>
              </a:rPr>
              <a:pPr eaLnBrk="1" hangingPunct="1"/>
              <a:t>169</a:t>
            </a:fld>
            <a:endParaRPr lang="ko-KR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9C341BA-2359-4373-A7D1-366DDC5C828B}" type="slidenum">
              <a:rPr lang="en-US" altLang="en-US"/>
              <a:pPr eaLnBrk="1" hangingPunct="1">
                <a:spcBef>
                  <a:spcPct val="0"/>
                </a:spcBef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085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" y="749300"/>
            <a:ext cx="6548438" cy="3684588"/>
          </a:xfrm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756275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" y="749300"/>
            <a:ext cx="6548438" cy="3684588"/>
          </a:xfrm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211731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8344" indent="-283978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35913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90279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44644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99009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53375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07740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62106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A4A8E25-5B7E-4C10-A71F-B422678CBDB8}" type="slidenum">
              <a:rPr lang="ko-KR" altLang="en-US" smtClean="0">
                <a:latin typeface="Arial" charset="0"/>
              </a:rPr>
              <a:pPr eaLnBrk="1" hangingPunct="1"/>
              <a:t>177</a:t>
            </a:fld>
            <a:endParaRPr lang="ko-KR" alt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ko-KR" smtClean="0"/>
              <a:t>To resolve this problem in text classifiers, active learning approach was proposed.</a:t>
            </a:r>
          </a:p>
          <a:p>
            <a:pPr>
              <a:buFontTx/>
              <a:buChar char="•"/>
            </a:pPr>
            <a:r>
              <a:rPr lang="en-US" altLang="ko-KR" smtClean="0"/>
              <a:t>In the AL approach, the learning module actively choose a set of good examples for labeling instead of  randomly selecting them.</a:t>
            </a:r>
          </a:p>
          <a:p>
            <a:pPr>
              <a:buFontTx/>
              <a:buChar char="•"/>
            </a:pPr>
            <a:r>
              <a:rPr lang="en-US" altLang="ko-KR" smtClean="0"/>
              <a:t>Another solution is EM approach. By using EM algorithm, we can build more accurate models with only a few labeled training examples.</a:t>
            </a:r>
          </a:p>
          <a:p>
            <a:pPr>
              <a:buFontTx/>
              <a:buChar char="•"/>
            </a:pPr>
            <a:r>
              <a:rPr lang="en-US" altLang="ko-KR" smtClean="0"/>
              <a:t>The EM approach has been evaluated to be a practical and excellent solution to the problem of difficulty in obtaining training examples.</a:t>
            </a:r>
          </a:p>
        </p:txBody>
      </p:sp>
    </p:spTree>
    <p:extLst>
      <p:ext uri="{BB962C8B-B14F-4D97-AF65-F5344CB8AC3E}">
        <p14:creationId xmlns:p14="http://schemas.microsoft.com/office/powerpoint/2010/main" val="249856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8344" indent="-283978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35913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90279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44644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99009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53375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07740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62106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CC26C67-24EE-4D34-94A3-3292EEE64AC4}" type="slidenum">
              <a:rPr lang="ko-KR" altLang="en-US" smtClean="0">
                <a:latin typeface="Arial" charset="0"/>
              </a:rPr>
              <a:pPr eaLnBrk="1" hangingPunct="1"/>
              <a:t>178</a:t>
            </a:fld>
            <a:endParaRPr lang="ko-KR" altLang="en-US" smtClean="0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ko-KR" smtClean="0"/>
              <a:t>Now, let me talk about NB learning framework, briefly.</a:t>
            </a:r>
          </a:p>
          <a:p>
            <a:pPr>
              <a:buFontTx/>
              <a:buChar char="•"/>
            </a:pPr>
            <a:r>
              <a:rPr lang="en-US" altLang="ko-KR" smtClean="0"/>
              <a:t>In the NB framework, to classify a given (unknown) document di, the classification module estimates the posterior probability of each class cj by using Bayes’ rule.</a:t>
            </a:r>
          </a:p>
          <a:p>
            <a:pPr>
              <a:buFontTx/>
              <a:buChar char="•"/>
            </a:pPr>
            <a:r>
              <a:rPr lang="en-US" altLang="ko-KR" smtClean="0"/>
              <a:t>Then, the document di is classified to the class with the largest posterior.</a:t>
            </a:r>
          </a:p>
          <a:p>
            <a:pPr>
              <a:buFontTx/>
              <a:buChar char="•"/>
            </a:pPr>
            <a:r>
              <a:rPr lang="en-US" altLang="ko-KR" smtClean="0"/>
              <a:t>To easily compute this formula, we assume that the terms in a document are mutually independent, and the probability of term occurrence is independent of position within the document.</a:t>
            </a:r>
          </a:p>
          <a:p>
            <a:pPr>
              <a:buFontTx/>
              <a:buChar char="•"/>
            </a:pPr>
            <a:r>
              <a:rPr lang="en-US" altLang="ko-KR" smtClean="0"/>
              <a:t>As a result of these assumptions, we have only to calculate these two factors. </a:t>
            </a:r>
          </a:p>
          <a:p>
            <a:pPr>
              <a:buFontTx/>
              <a:buChar char="•"/>
            </a:pPr>
            <a:r>
              <a:rPr lang="en-US" altLang="ko-KR" smtClean="0"/>
              <a:t>Consequently, we can say that the classification model of NB is composed of two parameters.</a:t>
            </a:r>
          </a:p>
          <a:p>
            <a:pPr>
              <a:buFontTx/>
              <a:buChar char="•"/>
            </a:pPr>
            <a:r>
              <a:rPr lang="en-US" altLang="ko-KR" smtClean="0"/>
              <a:t>One is class prior estimates, and the other is word probability estimates.</a:t>
            </a:r>
          </a:p>
          <a:p>
            <a:pPr>
              <a:buFontTx/>
              <a:buChar char="•"/>
            </a:pPr>
            <a:r>
              <a:rPr lang="en-US" altLang="ko-KR" smtClean="0"/>
              <a:t>Let me skip details of this formula because I don’t have enough time.</a:t>
            </a:r>
          </a:p>
          <a:p>
            <a:pPr>
              <a:buFontTx/>
              <a:buChar char="•"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06080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8344" indent="-283978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35913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90279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44644" indent="-22718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99009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53375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07740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62106" indent="-227183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A8A39F3-C067-436C-90A5-89D6406DA5B5}" type="slidenum">
              <a:rPr lang="ko-KR" altLang="en-US" smtClean="0">
                <a:latin typeface="Arial" charset="0"/>
              </a:rPr>
              <a:pPr eaLnBrk="1" hangingPunct="1"/>
              <a:t>179</a:t>
            </a:fld>
            <a:endParaRPr lang="ko-KR" altLang="en-US" smtClean="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ko-KR" smtClean="0"/>
              <a:t>Next, let me talk about the basic EM algorithm in the NB learning framework.</a:t>
            </a:r>
          </a:p>
          <a:p>
            <a:pPr>
              <a:buFontTx/>
              <a:buChar char="•"/>
            </a:pPr>
            <a:r>
              <a:rPr lang="en-US" altLang="ko-KR" smtClean="0"/>
              <a:t>Initially, the model parameters are generated with only the labeled training examples, D^tl.</a:t>
            </a:r>
          </a:p>
          <a:p>
            <a:pPr>
              <a:buFontTx/>
              <a:buChar char="•"/>
            </a:pPr>
            <a:r>
              <a:rPr lang="en-US" altLang="ko-KR" smtClean="0"/>
              <a:t>And then, in E-step, the NB classifier assigns a class label to each of unlabeled documents, based on the current estimated model parameters.</a:t>
            </a:r>
          </a:p>
          <a:p>
            <a:pPr>
              <a:buFontTx/>
              <a:buChar char="•"/>
            </a:pPr>
            <a:r>
              <a:rPr lang="en-US" altLang="ko-KR" smtClean="0"/>
              <a:t>Then, in M-step, a new model parameters are generated with this probabilistic labeling and the initial training documents.</a:t>
            </a:r>
          </a:p>
          <a:p>
            <a:pPr>
              <a:buFontTx/>
              <a:buChar char="•"/>
            </a:pPr>
            <a:r>
              <a:rPr lang="en-US" altLang="ko-KR" smtClean="0"/>
              <a:t>This process continues until the model parameters does not change (improve),</a:t>
            </a:r>
          </a:p>
          <a:p>
            <a:pPr>
              <a:buFontTx/>
              <a:buChar char="•"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7363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9F4B373-8D8A-4D78-BD7A-20B388CFE7C8}" type="slidenum">
              <a:rPr lang="en-US" altLang="en-US"/>
              <a:pPr eaLnBrk="1" hangingPunct="1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5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157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157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913919-FBCC-46A1-94AD-E0553DA48B8C}" type="slidenum">
              <a:rPr lang="ko-KR" altLang="en-US" smtClean="0"/>
              <a:pPr/>
              <a:t>93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63559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159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432680-6AA7-43F2-B665-93D8765C6278}" type="slidenum">
              <a:rPr lang="ko-KR" altLang="en-US" smtClean="0"/>
              <a:pPr/>
              <a:t>127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5174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CDAE4-D0D7-4662-8C9E-0A98D75291D7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0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8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55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5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47474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124204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3839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14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FF0000"/>
                </a:solidFill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79436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6150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194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9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141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8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52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10004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05359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373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58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40798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5384800" cy="5105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105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7721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65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34A57D92-6174-4390-8DD5-80A90B44D8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714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6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30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3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9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52D4FA0-2592-4879-9FFC-B7E68EC9B725}" type="datetimeFigureOut">
              <a:rPr lang="ko-KR" altLang="en-US" smtClean="0"/>
              <a:pPr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B346823-241E-4295-807D-1710DBFC28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49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6.jpeg"/><Relationship Id="rId4" Type="http://schemas.openxmlformats.org/officeDocument/2006/relationships/image" Target="../media/image1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0.png"/><Relationship Id="rId4" Type="http://schemas.openxmlformats.org/officeDocument/2006/relationships/image" Target="../media/image17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120.png"/><Relationship Id="rId4" Type="http://schemas.openxmlformats.org/officeDocument/2006/relationships/image" Target="../media/image17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gi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2.gif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0.png"/><Relationship Id="rId4" Type="http://schemas.openxmlformats.org/officeDocument/2006/relationships/image" Target="../media/image1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4.gi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39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8.wmf"/><Relationship Id="rId4" Type="http://schemas.openxmlformats.org/officeDocument/2006/relationships/oleObject" Target="../embeddings/oleObject6.bin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42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1.wmf"/><Relationship Id="rId4" Type="http://schemas.openxmlformats.org/officeDocument/2006/relationships/oleObject" Target="../embeddings/oleObject8.bin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7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56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58.wmf"/><Relationship Id="rId5" Type="http://schemas.openxmlformats.org/officeDocument/2006/relationships/image" Target="../media/image255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57.w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63.wmf"/><Relationship Id="rId18" Type="http://schemas.openxmlformats.org/officeDocument/2006/relationships/oleObject" Target="../embeddings/oleObject21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60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265.w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2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62.wmf"/><Relationship Id="rId5" Type="http://schemas.openxmlformats.org/officeDocument/2006/relationships/image" Target="../media/image259.wmf"/><Relationship Id="rId15" Type="http://schemas.openxmlformats.org/officeDocument/2006/relationships/image" Target="../media/image264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266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61.wmf"/><Relationship Id="rId1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6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6.emf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7179" y="1371599"/>
            <a:ext cx="10835992" cy="180885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소프트웨어시스템 실습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머신러닝 </a:t>
            </a:r>
            <a:r>
              <a:rPr lang="en-US" altLang="ko-KR" dirty="0"/>
              <a:t>Machine Learning </a:t>
            </a:r>
            <a:r>
              <a:rPr lang="en-US" altLang="ko-KR" dirty="0" smtClean="0"/>
              <a:t>(3)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Network </a:t>
            </a:r>
            <a:r>
              <a:rPr lang="en-US" altLang="ko-KR" dirty="0" smtClean="0"/>
              <a:t>topology</a:t>
            </a:r>
          </a:p>
          <a:p>
            <a:pPr lvl="1"/>
            <a:r>
              <a:rPr lang="en-US" altLang="ko-KR" b="1" dirty="0" smtClean="0"/>
              <a:t>Input layer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노드</a:t>
            </a:r>
            <a:r>
              <a:rPr lang="ko-KR" altLang="en-US" b="1" dirty="0" smtClean="0"/>
              <a:t> 수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입력데이터의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수를 가지고 결정</a:t>
            </a:r>
            <a:endParaRPr lang="en-US" altLang="ko-KR" dirty="0" smtClean="0"/>
          </a:p>
          <a:p>
            <a:pPr lvl="1"/>
            <a:endParaRPr lang="en-US" altLang="ko-KR" b="1" dirty="0" smtClean="0"/>
          </a:p>
          <a:p>
            <a:pPr lvl="1"/>
            <a:r>
              <a:rPr lang="en-US" altLang="ko-KR" b="1" dirty="0" smtClean="0"/>
              <a:t>Output layer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노드</a:t>
            </a:r>
            <a:r>
              <a:rPr lang="ko-KR" altLang="en-US" b="1" dirty="0" smtClean="0"/>
              <a:t> 수</a:t>
            </a:r>
            <a:r>
              <a:rPr lang="en-US" altLang="ko-KR" dirty="0" smtClean="0"/>
              <a:t>: </a:t>
            </a:r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level </a:t>
            </a:r>
            <a:r>
              <a:rPr lang="ko-KR" altLang="en-US" dirty="0" smtClean="0"/>
              <a:t>수를 가지고 결정</a:t>
            </a:r>
            <a:endParaRPr lang="en-US" altLang="ko-KR" dirty="0" smtClean="0"/>
          </a:p>
          <a:p>
            <a:pPr lvl="1"/>
            <a:endParaRPr lang="en-US" altLang="ko-KR" b="1" dirty="0" smtClean="0"/>
          </a:p>
          <a:p>
            <a:pPr lvl="1"/>
            <a:r>
              <a:rPr lang="en-US" altLang="ko-KR" b="1" dirty="0" smtClean="0"/>
              <a:t>Hidden layer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노드</a:t>
            </a:r>
            <a:r>
              <a:rPr lang="ko-KR" altLang="en-US" b="1" dirty="0" smtClean="0"/>
              <a:t> 수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마땅한 결정 인자가 없음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77778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preparation: imputing </a:t>
            </a:r>
            <a:r>
              <a:rPr lang="en-US" altLang="ko-KR" dirty="0"/>
              <a:t>the missing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Imputation: </a:t>
            </a:r>
            <a:r>
              <a:rPr lang="en-US" altLang="ko-KR" b="0" dirty="0"/>
              <a:t>filling in the missing data with a guess as </a:t>
            </a:r>
            <a:r>
              <a:rPr lang="en-US" altLang="ko-KR" b="0" dirty="0" smtClean="0"/>
              <a:t>to the </a:t>
            </a:r>
            <a:r>
              <a:rPr lang="en-US" altLang="ko-KR" b="0" dirty="0"/>
              <a:t>true </a:t>
            </a:r>
            <a:r>
              <a:rPr lang="en-US" altLang="ko-KR" b="0" dirty="0" smtClean="0"/>
              <a:t>value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age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값을 전체 평균으로 채우는 것은 비합리적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컬럼과의</a:t>
            </a:r>
            <a:r>
              <a:rPr lang="ko-KR" altLang="en-US" dirty="0" smtClean="0"/>
              <a:t> 관계를 고려해보자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gradyear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missing value</a:t>
            </a:r>
            <a:r>
              <a:rPr lang="ko-KR" altLang="en-US" dirty="0" smtClean="0"/>
              <a:t>가 없음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51" y="2923442"/>
            <a:ext cx="4822434" cy="75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 flipV="1">
            <a:off x="4067908" y="3223846"/>
            <a:ext cx="1875692" cy="11723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7028" y="364209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Missing value</a:t>
            </a:r>
            <a:r>
              <a:rPr lang="ko-KR" altLang="en-US" dirty="0" smtClean="0"/>
              <a:t>를 제거하여 계산</a:t>
            </a:r>
            <a:endParaRPr lang="ko-KR" altLang="en-US" dirty="0"/>
          </a:p>
        </p:txBody>
      </p:sp>
      <p:cxnSp>
        <p:nvCxnSpPr>
          <p:cNvPr id="9" name="구부러진 연결선 8"/>
          <p:cNvCxnSpPr/>
          <p:nvPr/>
        </p:nvCxnSpPr>
        <p:spPr>
          <a:xfrm>
            <a:off x="5298831" y="3235569"/>
            <a:ext cx="1723292" cy="5911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48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preparation: imputing the missing values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070588"/>
            <a:ext cx="7337769" cy="1938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5002823"/>
            <a:ext cx="7754450" cy="77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22277" y="342665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/>
              <a:t>data.frame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형태</a:t>
            </a:r>
            <a:r>
              <a:rPr lang="ko-KR" altLang="en-US" sz="2000" b="1" dirty="0"/>
              <a:t>로</a:t>
            </a:r>
            <a:r>
              <a:rPr lang="ko-KR" altLang="en-US" sz="2000" b="1" dirty="0" smtClean="0"/>
              <a:t> 출력</a:t>
            </a:r>
            <a:endParaRPr lang="ko-KR" altLang="en-US" sz="2000" b="1" dirty="0"/>
          </a:p>
        </p:txBody>
      </p:sp>
      <p:pic>
        <p:nvPicPr>
          <p:cNvPr id="7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450781" y="3890036"/>
            <a:ext cx="926573" cy="11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50781" y="2563955"/>
            <a:ext cx="6338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학년별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en-US" altLang="ko-KR" b="1" dirty="0" err="1" smtClean="0">
                <a:solidFill>
                  <a:srgbClr val="FF0000"/>
                </a:solidFill>
              </a:rPr>
              <a:t>gradyear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로 나이 평균을 구하여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이 평균값을 이용하여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age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컬럼에</a:t>
            </a:r>
            <a:r>
              <a:rPr lang="ko-KR" altLang="en-US" b="1" dirty="0" smtClean="0">
                <a:solidFill>
                  <a:srgbClr val="FF0000"/>
                </a:solidFill>
              </a:rPr>
              <a:t> 대한 </a:t>
            </a:r>
            <a:r>
              <a:rPr lang="en-US" altLang="ko-KR" b="1" dirty="0" smtClean="0">
                <a:solidFill>
                  <a:srgbClr val="FF0000"/>
                </a:solidFill>
              </a:rPr>
              <a:t>missing value</a:t>
            </a:r>
            <a:r>
              <a:rPr lang="ko-KR" altLang="en-US" b="1" dirty="0" smtClean="0">
                <a:solidFill>
                  <a:srgbClr val="FF0000"/>
                </a:solidFill>
              </a:rPr>
              <a:t>를 채우자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0952" y="4268273"/>
            <a:ext cx="4275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각 행에 대하여 </a:t>
            </a:r>
            <a:r>
              <a:rPr lang="en-US" altLang="ko-KR" sz="1600" b="1" dirty="0" smtClean="0"/>
              <a:t>missing value</a:t>
            </a:r>
            <a:r>
              <a:rPr lang="ko-KR" altLang="en-US" sz="1600" b="1" dirty="0" smtClean="0"/>
              <a:t>를 채워야 하므로</a:t>
            </a:r>
            <a:r>
              <a:rPr lang="en-US" altLang="ko-KR" sz="1600" b="1" dirty="0" smtClean="0"/>
              <a:t>,</a:t>
            </a:r>
          </a:p>
          <a:p>
            <a:r>
              <a:rPr lang="en-US" altLang="ko-KR" sz="1600" b="1" dirty="0" err="1" smtClean="0"/>
              <a:t>Gradyear</a:t>
            </a:r>
            <a:r>
              <a:rPr lang="ko-KR" altLang="en-US" sz="1600" b="1" dirty="0" smtClean="0"/>
              <a:t>그룹에 대한 </a:t>
            </a:r>
            <a:r>
              <a:rPr lang="en-US" altLang="ko-KR" sz="1600" b="1" dirty="0" smtClean="0"/>
              <a:t>age </a:t>
            </a:r>
            <a:r>
              <a:rPr lang="ko-KR" altLang="en-US" sz="1600" b="1" dirty="0" smtClean="0"/>
              <a:t>평균값을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데이터 행 수 만큼 출력하도록 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18433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preparation: imputing the missing values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18" y="2273544"/>
            <a:ext cx="8795575" cy="364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18" y="3881473"/>
            <a:ext cx="6192762" cy="100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98831" y="2773506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</a:t>
            </a:r>
            <a:r>
              <a:rPr lang="ko-KR" altLang="en-US" b="1" dirty="0" smtClean="0">
                <a:solidFill>
                  <a:srgbClr val="FF0000"/>
                </a:solidFill>
              </a:rPr>
              <a:t>상태이면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ave_age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값으로 채움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53766" y="2773506"/>
            <a:ext cx="926573" cy="11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09168" y="3457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984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a model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26" y="2279406"/>
            <a:ext cx="6322499" cy="920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 flipV="1">
            <a:off x="1957754" y="2895600"/>
            <a:ext cx="2825261" cy="23446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26" y="3952758"/>
            <a:ext cx="8269583" cy="7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289117" y="1718561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Numeric </a:t>
            </a:r>
            <a:r>
              <a:rPr lang="ko-KR" altLang="en-US" dirty="0" err="1" smtClean="0"/>
              <a:t>컬럼만</a:t>
            </a:r>
            <a:r>
              <a:rPr lang="ko-KR" altLang="en-US" dirty="0"/>
              <a:t> </a:t>
            </a:r>
            <a:r>
              <a:rPr lang="ko-KR" altLang="en-US" dirty="0" smtClean="0"/>
              <a:t>허용</a:t>
            </a:r>
            <a:endParaRPr lang="ko-KR" altLang="en-US" dirty="0"/>
          </a:p>
        </p:txBody>
      </p:sp>
      <p:cxnSp>
        <p:nvCxnSpPr>
          <p:cNvPr id="11" name="구부러진 연결선 10"/>
          <p:cNvCxnSpPr>
            <a:stCxn id="2" idx="0"/>
          </p:cNvCxnSpPr>
          <p:nvPr/>
        </p:nvCxnSpPr>
        <p:spPr>
          <a:xfrm rot="5400000" flipH="1" flipV="1">
            <a:off x="4751746" y="1669310"/>
            <a:ext cx="398527" cy="821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1009" y="3461770"/>
            <a:ext cx="596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일단</a:t>
            </a:r>
            <a:r>
              <a:rPr lang="en-US" altLang="ko-KR" dirty="0" smtClean="0"/>
              <a:t>, SNS</a:t>
            </a:r>
            <a:r>
              <a:rPr lang="ko-KR" altLang="en-US" dirty="0" smtClean="0"/>
              <a:t>텍스트에 출현한 단어 빈도 데이터만을 활용하자</a:t>
            </a:r>
            <a:endParaRPr lang="ko-KR" altLang="en-US" dirty="0"/>
          </a:p>
        </p:txBody>
      </p:sp>
      <p:cxnSp>
        <p:nvCxnSpPr>
          <p:cNvPr id="15" name="구부러진 연결선 14"/>
          <p:cNvCxnSpPr>
            <a:endCxn id="14" idx="2"/>
          </p:cNvCxnSpPr>
          <p:nvPr/>
        </p:nvCxnSpPr>
        <p:spPr>
          <a:xfrm flipV="1">
            <a:off x="5102883" y="3831102"/>
            <a:ext cx="2829070" cy="25018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6000" y="4752260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을 중심으로 정규화하는 것이 좋을 수 있음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8464062" y="4560277"/>
            <a:ext cx="914400" cy="11723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41" y="5275832"/>
            <a:ext cx="6197668" cy="592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33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3" y="2259989"/>
            <a:ext cx="3697582" cy="52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43" y="3326305"/>
            <a:ext cx="5311446" cy="204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877908" y="3821723"/>
            <a:ext cx="3280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Z-score </a:t>
            </a:r>
            <a:r>
              <a:rPr lang="ko-KR" altLang="en-US" b="1" dirty="0" smtClean="0"/>
              <a:t>이므로 </a:t>
            </a:r>
            <a:endParaRPr lang="en-US" altLang="ko-KR" b="1" dirty="0" smtClean="0"/>
          </a:p>
          <a:p>
            <a:r>
              <a:rPr lang="en-US" altLang="ko-KR" b="1" dirty="0" smtClean="0"/>
              <a:t>0</a:t>
            </a:r>
            <a:r>
              <a:rPr lang="ko-KR" altLang="en-US" b="1" dirty="0" smtClean="0"/>
              <a:t>보다 크다면 평균 이상을 의미</a:t>
            </a:r>
            <a:endParaRPr lang="ko-KR" altLang="en-US" b="1" dirty="0"/>
          </a:p>
        </p:txBody>
      </p:sp>
      <p:cxnSp>
        <p:nvCxnSpPr>
          <p:cNvPr id="8" name="구부러진 연결선 7"/>
          <p:cNvCxnSpPr>
            <a:endCxn id="6" idx="1"/>
          </p:cNvCxnSpPr>
          <p:nvPr/>
        </p:nvCxnSpPr>
        <p:spPr>
          <a:xfrm flipV="1">
            <a:off x="6518189" y="4144889"/>
            <a:ext cx="1359719" cy="5974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396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4" y="2290506"/>
            <a:ext cx="7701375" cy="444737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215662" y="2954215"/>
            <a:ext cx="808892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92" y="2016186"/>
            <a:ext cx="7159285" cy="37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Understanding the model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5" y="2191849"/>
            <a:ext cx="6374423" cy="169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702062" y="2426677"/>
            <a:ext cx="409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Clustering </a:t>
            </a:r>
            <a:r>
              <a:rPr lang="ko-KR" altLang="en-US" dirty="0" smtClean="0"/>
              <a:t>결과를 원본 데이터</a:t>
            </a:r>
            <a:r>
              <a:rPr lang="en-US" altLang="ko-KR" dirty="0" smtClean="0"/>
              <a:t>(teens)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접합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5" y="4354390"/>
            <a:ext cx="5402026" cy="151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814656" y="4463329"/>
            <a:ext cx="4483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Cluster</a:t>
            </a:r>
            <a:r>
              <a:rPr lang="ko-KR" altLang="en-US" dirty="0" smtClean="0"/>
              <a:t>별로 메타 정보의 관련성 파악 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일단 </a:t>
            </a:r>
            <a:r>
              <a:rPr lang="en-US" altLang="ko-KR" dirty="0" smtClean="0"/>
              <a:t>age</a:t>
            </a:r>
            <a:r>
              <a:rPr lang="ko-KR" altLang="en-US" dirty="0"/>
              <a:t> </a:t>
            </a:r>
            <a:r>
              <a:rPr lang="ko-KR" altLang="en-US" dirty="0" smtClean="0"/>
              <a:t>차원에서는 </a:t>
            </a:r>
            <a:r>
              <a:rPr lang="ko-KR" altLang="en-US" dirty="0" err="1" smtClean="0"/>
              <a:t>의미있는</a:t>
            </a:r>
            <a:r>
              <a:rPr lang="ko-KR" altLang="en-US" dirty="0"/>
              <a:t> </a:t>
            </a:r>
            <a:r>
              <a:rPr lang="ko-KR" altLang="en-US" dirty="0" smtClean="0"/>
              <a:t>해석이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5614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Understanding the model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1" y="2260721"/>
            <a:ext cx="5219042" cy="137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31" y="4322737"/>
            <a:ext cx="5503304" cy="143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26379" y="2260721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Cluster 2, 5</a:t>
            </a:r>
            <a:r>
              <a:rPr lang="ko-KR" altLang="en-US" dirty="0" smtClean="0"/>
              <a:t>는  </a:t>
            </a:r>
            <a:r>
              <a:rPr lang="en-US" altLang="ko-KR" dirty="0" smtClean="0"/>
              <a:t>female </a:t>
            </a:r>
            <a:r>
              <a:rPr lang="ko-KR" altLang="en-US" dirty="0" smtClean="0"/>
              <a:t>아닌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사용자가 </a:t>
            </a:r>
            <a:r>
              <a:rPr lang="en-US" altLang="ko-KR" dirty="0" smtClean="0"/>
              <a:t>posting ?</a:t>
            </a:r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에서 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남성이 관심사가 다름을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6379" y="4393052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Clustering </a:t>
            </a:r>
            <a:r>
              <a:rPr lang="ko-KR" altLang="en-US" dirty="0" smtClean="0"/>
              <a:t>과정에 </a:t>
            </a:r>
            <a:r>
              <a:rPr lang="en-US" altLang="ko-KR" dirty="0" smtClean="0"/>
              <a:t>friends# </a:t>
            </a:r>
            <a:r>
              <a:rPr lang="ko-KR" altLang="en-US" dirty="0" smtClean="0"/>
              <a:t>를 입력하지 않았지만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r>
              <a:rPr lang="en-US" altLang="ko-KR" dirty="0" smtClean="0"/>
              <a:t>Cluster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friends# </a:t>
            </a:r>
            <a:r>
              <a:rPr lang="ko-KR" altLang="en-US" dirty="0" smtClean="0"/>
              <a:t>가 차별화 되고 있음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138466" y="5895647"/>
            <a:ext cx="7053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Clustering: </a:t>
            </a:r>
            <a:r>
              <a:rPr lang="ko-KR" altLang="en-US" sz="2400" b="1" dirty="0" smtClean="0"/>
              <a:t>사용자 </a:t>
            </a:r>
            <a:r>
              <a:rPr lang="en-US" altLang="ko-KR" sz="2400" b="1" dirty="0" smtClean="0"/>
              <a:t>behavior</a:t>
            </a:r>
            <a:r>
              <a:rPr lang="ko-KR" altLang="en-US" sz="2400" b="1" dirty="0" smtClean="0"/>
              <a:t>를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예측하는 유용한 수단</a:t>
            </a:r>
            <a:endParaRPr lang="ko-KR" altLang="en-US" sz="2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003969" y="3152243"/>
            <a:ext cx="11875" cy="267359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9770240" y="5039383"/>
            <a:ext cx="0" cy="81558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4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Using the </a:t>
            </a:r>
            <a:r>
              <a:rPr lang="en-US" altLang="ko-KR" dirty="0"/>
              <a:t>model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187532" y="2327564"/>
            <a:ext cx="4013860" cy="25531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299854" y="3743639"/>
            <a:ext cx="463138" cy="43938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163" y="3191434"/>
            <a:ext cx="463138" cy="43938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25786" y="2729769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cluster</a:t>
            </a:r>
            <a:endParaRPr lang="ko-KR" altLang="en-US" sz="2400" dirty="0"/>
          </a:p>
        </p:txBody>
      </p:sp>
      <p:cxnSp>
        <p:nvCxnSpPr>
          <p:cNvPr id="9" name="구부러진 연결선 8"/>
          <p:cNvCxnSpPr>
            <a:stCxn id="4" idx="6"/>
            <a:endCxn id="7" idx="1"/>
          </p:cNvCxnSpPr>
          <p:nvPr/>
        </p:nvCxnSpPr>
        <p:spPr>
          <a:xfrm flipV="1">
            <a:off x="5201392" y="2960602"/>
            <a:ext cx="724394" cy="6435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2627" y="4624988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유사한 단어를 표현하는 </a:t>
            </a:r>
            <a:r>
              <a:rPr lang="en-US" altLang="ko-KR" sz="2400" dirty="0" smtClean="0"/>
              <a:t>users</a:t>
            </a:r>
            <a:endParaRPr lang="ko-KR" altLang="en-US" sz="2400" dirty="0"/>
          </a:p>
        </p:txBody>
      </p:sp>
      <p:cxnSp>
        <p:nvCxnSpPr>
          <p:cNvPr id="13" name="구부러진 연결선 12"/>
          <p:cNvCxnSpPr>
            <a:stCxn id="6" idx="6"/>
            <a:endCxn id="12" idx="1"/>
          </p:cNvCxnSpPr>
          <p:nvPr/>
        </p:nvCxnSpPr>
        <p:spPr>
          <a:xfrm>
            <a:off x="4162301" y="3411128"/>
            <a:ext cx="1230326" cy="144469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5" idx="5"/>
            <a:endCxn id="12" idx="1"/>
          </p:cNvCxnSpPr>
          <p:nvPr/>
        </p:nvCxnSpPr>
        <p:spPr>
          <a:xfrm rot="16200000" flipH="1">
            <a:off x="3675326" y="3138520"/>
            <a:ext cx="737142" cy="269746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55175" y="5379070"/>
            <a:ext cx="7741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동일한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cluster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포함되는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user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들은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인구학적 정보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취향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선호아이템 등이 유사할 가능성이 큼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763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Clustering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5352" y="2420888"/>
            <a:ext cx="10177131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>
                <a:latin typeface="Georgia" pitchFamily="18" charset="0"/>
              </a:rPr>
              <a:t>data(iris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library(stats)</a:t>
            </a:r>
            <a:endParaRPr lang="en-US" altLang="ko-KR" sz="2000" b="1" dirty="0">
              <a:latin typeface="Georgia" pitchFamily="18" charset="0"/>
            </a:endParaRPr>
          </a:p>
          <a:p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&lt;-iris</a:t>
            </a:r>
          </a:p>
          <a:p>
            <a:r>
              <a:rPr lang="en-US" altLang="ko-KR" sz="2000" b="1" dirty="0" err="1" smtClean="0">
                <a:latin typeface="Georgia" pitchFamily="18" charset="0"/>
              </a:rPr>
              <a:t>myiris$Species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smtClean="0">
                <a:latin typeface="Georgia" pitchFamily="18" charset="0"/>
              </a:rPr>
              <a:t>NULL  # Species </a:t>
            </a:r>
            <a:r>
              <a:rPr lang="ko-KR" altLang="en-US" sz="2000" b="1" dirty="0" err="1" smtClean="0">
                <a:latin typeface="Georgia" pitchFamily="18" charset="0"/>
              </a:rPr>
              <a:t>컬럼</a:t>
            </a:r>
            <a:r>
              <a:rPr lang="ko-KR" altLang="en-US" sz="2000" b="1" dirty="0" smtClean="0">
                <a:latin typeface="Georgia" pitchFamily="18" charset="0"/>
              </a:rPr>
              <a:t> 제거</a:t>
            </a:r>
            <a:endParaRPr lang="en-US" altLang="ko-KR" sz="2000" b="1" dirty="0">
              <a:latin typeface="Georgia" pitchFamily="18" charset="0"/>
            </a:endParaRPr>
          </a:p>
          <a:p>
            <a:r>
              <a:rPr lang="en-US" altLang="ko-KR" sz="2000" b="1" dirty="0" err="1" smtClean="0">
                <a:latin typeface="Georgia" pitchFamily="18" charset="0"/>
              </a:rPr>
              <a:t>myiris.kmeans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 </a:t>
            </a:r>
            <a:r>
              <a:rPr lang="en-US" altLang="ko-KR" sz="2000" b="1" dirty="0" err="1" smtClean="0">
                <a:latin typeface="Georgia" pitchFamily="18" charset="0"/>
              </a:rPr>
              <a:t>kmeans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centers=3)</a:t>
            </a:r>
          </a:p>
          <a:p>
            <a:r>
              <a:rPr lang="en-US" altLang="ko-KR" sz="2000" b="1" dirty="0" err="1" smtClean="0">
                <a:latin typeface="Georgia" pitchFamily="18" charset="0"/>
              </a:rPr>
              <a:t>myiris.kmeans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 </a:t>
            </a:r>
            <a:r>
              <a:rPr lang="en-US" altLang="ko-KR" sz="2000" b="1" dirty="0" err="1" smtClean="0">
                <a:latin typeface="Georgia" pitchFamily="18" charset="0"/>
              </a:rPr>
              <a:t>kmeans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3)  # </a:t>
            </a:r>
            <a:r>
              <a:rPr lang="ko-KR" altLang="en-US" sz="2000" b="1" dirty="0" smtClean="0">
                <a:latin typeface="Georgia" pitchFamily="18" charset="0"/>
              </a:rPr>
              <a:t>위와 동일한 표현</a:t>
            </a:r>
            <a:endParaRPr lang="en-US" altLang="ko-KR" sz="2000" b="1" dirty="0">
              <a:latin typeface="Georgia" pitchFamily="18" charset="0"/>
            </a:endParaRPr>
          </a:p>
        </p:txBody>
      </p:sp>
      <p:sp>
        <p:nvSpPr>
          <p:cNvPr id="5" name="설명선 2 4"/>
          <p:cNvSpPr/>
          <p:nvPr/>
        </p:nvSpPr>
        <p:spPr>
          <a:xfrm>
            <a:off x="8112224" y="5004593"/>
            <a:ext cx="2371323" cy="68407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022"/>
              <a:gd name="adj6" fmla="val -4344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cluster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9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algorithm</a:t>
            </a:r>
          </a:p>
          <a:p>
            <a:pPr lvl="1"/>
            <a:r>
              <a:rPr lang="en-US" altLang="ko-KR" dirty="0" smtClean="0"/>
              <a:t>Backpropagation </a:t>
            </a:r>
            <a:r>
              <a:rPr lang="ko-KR" altLang="en-US" dirty="0" smtClean="0"/>
              <a:t>기법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95" y="2690079"/>
            <a:ext cx="9525157" cy="318318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7127631" y="3423138"/>
            <a:ext cx="2743200" cy="11724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7127631" y="3709182"/>
            <a:ext cx="2743200" cy="11724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7092463" y="4597893"/>
            <a:ext cx="3240000" cy="11724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8575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31371" y="1484784"/>
            <a:ext cx="11329259" cy="2880320"/>
            <a:chOff x="1547664" y="4784348"/>
            <a:chExt cx="5976664" cy="152497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784348"/>
              <a:ext cx="1944216" cy="15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784349"/>
              <a:ext cx="1944216" cy="15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4784349"/>
              <a:ext cx="1944216" cy="15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695733" y="4581129"/>
            <a:ext cx="35910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Monotype Corsiva" pitchFamily="66" charset="0"/>
              </a:rPr>
              <a:t>Iris Data</a:t>
            </a:r>
            <a:endParaRPr lang="ko-KR" altLang="en-US" sz="8000" dirty="0"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오른쪽 화살표 15"/>
          <p:cNvSpPr/>
          <p:nvPr/>
        </p:nvSpPr>
        <p:spPr>
          <a:xfrm rot="16200000">
            <a:off x="5616098" y="3644873"/>
            <a:ext cx="1055814" cy="10561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111</a:t>
            </a:fld>
            <a:endParaRPr 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871531" y="1772816"/>
            <a:ext cx="7968885" cy="1938238"/>
            <a:chOff x="1403648" y="1772816"/>
            <a:chExt cx="5976664" cy="1938238"/>
          </a:xfrm>
        </p:grpSpPr>
        <p:grpSp>
          <p:nvGrpSpPr>
            <p:cNvPr id="5" name="그룹 4"/>
            <p:cNvGrpSpPr/>
            <p:nvPr/>
          </p:nvGrpSpPr>
          <p:grpSpPr>
            <a:xfrm>
              <a:off x="1403648" y="2186082"/>
              <a:ext cx="5976664" cy="1524972"/>
              <a:chOff x="1547664" y="4784348"/>
              <a:chExt cx="5976664" cy="1524972"/>
            </a:xfrm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4784348"/>
                <a:ext cx="1944216" cy="1524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112" y="4784349"/>
                <a:ext cx="1944216" cy="1524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664" y="4784349"/>
                <a:ext cx="1944216" cy="1524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1962822" y="1772816"/>
              <a:ext cx="615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setosa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96498" y="1772816"/>
              <a:ext cx="8730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versicolor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02716" y="1772816"/>
              <a:ext cx="770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virginica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67938" name="Picture 2" descr="http://www.unc.edu/~irisp/images/IrisFlow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3819" y="4941169"/>
            <a:ext cx="3360373" cy="1680187"/>
          </a:xfrm>
          <a:prstGeom prst="rect">
            <a:avLst/>
          </a:prstGeom>
          <a:noFill/>
        </p:spPr>
      </p:pic>
      <p:sp>
        <p:nvSpPr>
          <p:cNvPr id="13" name="오른쪽 화살표 12"/>
          <p:cNvSpPr/>
          <p:nvPr/>
        </p:nvSpPr>
        <p:spPr>
          <a:xfrm rot="2943551" flipH="1">
            <a:off x="4405812" y="3861868"/>
            <a:ext cx="1153683" cy="10561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18646000">
            <a:off x="6761984" y="3825043"/>
            <a:ext cx="1055814" cy="10561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8264" y="3738518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어떤 종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인가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9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붓꽃데이터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가지 종류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setosa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versicolor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virginica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가지 주요 속성값을 토대로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분류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꽃받침길이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Sepal.Length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꽃받침폭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Sepal.width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꽃잎길이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Petal.Length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꽃잎폭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Petal.Width</a:t>
            </a:r>
            <a:r>
              <a:rPr lang="en-US" altLang="ko-KR" dirty="0" smtClean="0"/>
              <a:t>)</a:t>
            </a:r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3074" name="Picture 2" descr="http://dmlab.uos.ac.kr/html/%EB%B6%93%EA%BD%83%EB%8D%B0%EC%9D%B4%ED%84%B0%EC%9E%90%EB%8F%99%EB%B6%84%EB%A5%98.files/image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7862" y="4869160"/>
            <a:ext cx="6083300" cy="113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4509120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9" y="1757706"/>
            <a:ext cx="3350887" cy="247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9" y="4365104"/>
            <a:ext cx="3721100" cy="208823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9829" y="5517232"/>
            <a:ext cx="4224469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18" y="1484784"/>
            <a:ext cx="7384675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1143000"/>
          </a:xfrm>
        </p:spPr>
        <p:txBody>
          <a:bodyPr/>
          <a:lstStyle/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b="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7382" y="1700809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Georgia" pitchFamily="18" charset="0"/>
                <a:ea typeface="맑은 고딕" pitchFamily="50" charset="-127"/>
              </a:rPr>
              <a:t>데이터 이해 과정</a:t>
            </a:r>
            <a:r>
              <a:rPr lang="en-US" altLang="ko-KR" b="1" dirty="0" smtClean="0">
                <a:latin typeface="Georgia" pitchFamily="18" charset="0"/>
                <a:ea typeface="맑은 고딕" pitchFamily="50" charset="-127"/>
              </a:rPr>
              <a:t>:</a:t>
            </a:r>
          </a:p>
          <a:p>
            <a:r>
              <a:rPr lang="en-US" altLang="ko-KR" b="1" dirty="0" err="1" smtClean="0">
                <a:latin typeface="Georgia" pitchFamily="18" charset="0"/>
                <a:ea typeface="맑은 고딕" pitchFamily="50" charset="-127"/>
              </a:rPr>
              <a:t>boxplot</a:t>
            </a:r>
            <a:endParaRPr lang="ko-KR" altLang="en-US" b="1" dirty="0">
              <a:latin typeface="Georgia" pitchFamily="18" charset="0"/>
              <a:ea typeface="맑은 고딕" pitchFamily="50" charset="-127"/>
            </a:endParaRPr>
          </a:p>
        </p:txBody>
      </p:sp>
      <p:pic>
        <p:nvPicPr>
          <p:cNvPr id="157702" name="Picture 6" descr="http://dmlab.uos.ac.kr/html/%EB%B6%93%EA%BD%83%EB%8D%B0%EC%9D%B4%ED%84%B0%EC%9E%90%EB%8F%99%EB%B6%84%EB%A5%98.files/image0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691" y="1700808"/>
            <a:ext cx="8604189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704" name="Picture 8" descr="http://dmlab.uos.ac.kr/html/%EB%B6%93%EA%BD%83%EB%8D%B0%EC%9D%B4%ED%84%B0%EC%9E%90%EB%8F%99%EB%B6%84%EB%A5%98.files/image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371" y="2708920"/>
            <a:ext cx="11211087" cy="3312368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61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 descr="http://dmlab.uos.ac.kr/html/%EB%B6%93%EA%BD%83%EB%8D%B0%EC%9D%B4%ED%84%B0%EC%9E%90%EB%8F%99%EB%B6%84%EB%A5%98.files/image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4139" y="3068961"/>
            <a:ext cx="4318000" cy="335280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boxplot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하위 속성을 나누지 않고 </a:t>
            </a:r>
            <a:r>
              <a:rPr lang="ko-KR" altLang="en-US" dirty="0" err="1" smtClean="0"/>
              <a:t>클래스별</a:t>
            </a:r>
            <a:r>
              <a:rPr lang="ko-KR" altLang="en-US" dirty="0" smtClean="0"/>
              <a:t> 데이터를 분석했을 시 클래스마다 특징을 보이면서 보다 분류하기가 쉬워짐을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158722" name="Picture 2" descr="http://dmlab.uos.ac.kr/html/%EB%B6%93%EA%BD%83%EB%8D%B0%EC%9D%B4%ED%84%B0%EC%9E%90%EB%8F%99%EB%B6%84%EB%A5%98.files/image0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403" y="3717032"/>
            <a:ext cx="7658263" cy="28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37" y="4149080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</a:t>
            </a:r>
            <a:r>
              <a:rPr lang="ko-KR" altLang="en-US" dirty="0" smtClean="0"/>
              <a:t> 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5360" y="1484785"/>
            <a:ext cx="1152128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pairs(iris[1:4], main = "Anderson's Iris Data -- 3 species</a:t>
            </a:r>
            <a:r>
              <a:rPr lang="en-US" altLang="ko-KR" sz="1600" b="1" dirty="0" smtClean="0">
                <a:latin typeface="Georgia" pitchFamily="18" charset="0"/>
              </a:rPr>
              <a:t>",   </a:t>
            </a:r>
            <a:r>
              <a:rPr lang="en-US" altLang="ko-KR" sz="1600" b="1" dirty="0" err="1">
                <a:latin typeface="Georgia" pitchFamily="18" charset="0"/>
              </a:rPr>
              <a:t>pch</a:t>
            </a:r>
            <a:r>
              <a:rPr lang="en-US" altLang="ko-KR" sz="1600" b="1" dirty="0">
                <a:latin typeface="Georgia" pitchFamily="18" charset="0"/>
              </a:rPr>
              <a:t> = 21, </a:t>
            </a:r>
            <a:endParaRPr lang="en-US" altLang="ko-KR" sz="1600" b="1" dirty="0" smtClean="0">
              <a:latin typeface="Georgia" pitchFamily="18" charset="0"/>
            </a:endParaRPr>
          </a:p>
          <a:p>
            <a:r>
              <a:rPr lang="en-US" altLang="ko-KR" sz="1600" b="1" dirty="0">
                <a:latin typeface="Georgia" pitchFamily="18" charset="0"/>
              </a:rPr>
              <a:t> </a:t>
            </a:r>
            <a:r>
              <a:rPr lang="en-US" altLang="ko-KR" sz="1600" b="1" dirty="0" smtClean="0">
                <a:latin typeface="Georgia" pitchFamily="18" charset="0"/>
              </a:rPr>
              <a:t>                             </a:t>
            </a:r>
            <a:r>
              <a:rPr lang="en-US" altLang="ko-KR" sz="1600" b="1" dirty="0" err="1" smtClean="0">
                <a:latin typeface="Georgia" pitchFamily="18" charset="0"/>
              </a:rPr>
              <a:t>bg</a:t>
            </a:r>
            <a:r>
              <a:rPr lang="en-US" altLang="ko-KR" sz="1600" b="1" dirty="0" smtClean="0">
                <a:latin typeface="Georgia" pitchFamily="18" charset="0"/>
              </a:rPr>
              <a:t> </a:t>
            </a:r>
            <a:r>
              <a:rPr lang="en-US" altLang="ko-KR" sz="1600" b="1" dirty="0">
                <a:latin typeface="Georgia" pitchFamily="18" charset="0"/>
              </a:rPr>
              <a:t>= c("red", "green3", "blue")[</a:t>
            </a:r>
            <a:r>
              <a:rPr lang="en-US" altLang="ko-KR" sz="1600" b="1" dirty="0" err="1">
                <a:latin typeface="Georgia" pitchFamily="18" charset="0"/>
              </a:rPr>
              <a:t>unclass</a:t>
            </a:r>
            <a:r>
              <a:rPr lang="en-US" altLang="ko-KR" sz="1600" b="1" dirty="0">
                <a:latin typeface="Georgia" pitchFamily="18" charset="0"/>
              </a:rPr>
              <a:t>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)])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276872"/>
            <a:ext cx="5006347" cy="404772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Scatter Plot</a:t>
            </a:r>
          </a:p>
          <a:p>
            <a:pPr lvl="1"/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속성간의 관계를 파악</a:t>
            </a:r>
            <a:endParaRPr lang="ko-KR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348880"/>
            <a:ext cx="6611827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57" y="1273115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 smtClean="0"/>
              <a:t>연습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평가 방법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849571"/>
            <a:ext cx="4320480" cy="88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 rot="5400000">
            <a:off x="2310510" y="378311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039883" y="2851254"/>
            <a:ext cx="6912768" cy="865779"/>
            <a:chOff x="3779912" y="2851253"/>
            <a:chExt cx="5184576" cy="865779"/>
          </a:xfrm>
        </p:grpSpPr>
        <p:sp>
          <p:nvSpPr>
            <p:cNvPr id="10" name="오른쪽 화살표 9"/>
            <p:cNvSpPr/>
            <p:nvPr/>
          </p:nvSpPr>
          <p:spPr>
            <a:xfrm>
              <a:off x="3779912" y="2921578"/>
              <a:ext cx="1728192" cy="72088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 smtClean="0">
                  <a:solidFill>
                    <a:srgbClr val="FF0000"/>
                  </a:solidFill>
                </a:rPr>
                <a:t>clustering</a:t>
              </a:r>
              <a:endParaRPr lang="ko-KR" alt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652120" y="2852936"/>
              <a:ext cx="1008112" cy="86153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812632" y="2851253"/>
              <a:ext cx="1008112" cy="86153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7956376" y="2855496"/>
              <a:ext cx="1008112" cy="86153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048799" y="2132856"/>
            <a:ext cx="481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 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존재       </a:t>
            </a:r>
            <a:r>
              <a:rPr lang="en-US" altLang="ko-KR" dirty="0" smtClean="0"/>
              <a:t>=&gt;  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cluster</a:t>
            </a:r>
            <a:r>
              <a:rPr lang="ko-KR" altLang="en-US" dirty="0" smtClean="0"/>
              <a:t>를 생성하게 함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98045" y="3967781"/>
            <a:ext cx="396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원래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class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속한 데이터를</a:t>
            </a:r>
            <a:endParaRPr lang="en-US" altLang="ko-KR" sz="16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복원할 수 있는지를 측정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알고리즘의 평가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기존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class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분류결과와 비교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371" y="2276872"/>
            <a:ext cx="11521280" cy="181588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 smtClean="0">
                <a:latin typeface="Georgia" pitchFamily="18" charset="0"/>
              </a:rPr>
              <a:t>myiris.kmeans$cluster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 &lt;- 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 smtClean="0">
                <a:latin typeface="Georgia" pitchFamily="18" charset="0"/>
              </a:rPr>
              <a:t>myiris.kmeans$cluster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(accuracy &lt;- sum(</a:t>
            </a:r>
            <a:r>
              <a:rPr lang="en-US" altLang="ko-KR" sz="1600" b="1" dirty="0" err="1">
                <a:latin typeface="Georgia" pitchFamily="18" charset="0"/>
              </a:rPr>
              <a:t>diag</a:t>
            </a:r>
            <a:r>
              <a:rPr lang="en-US" altLang="ko-KR" sz="1600" b="1" dirty="0">
                <a:latin typeface="Georgia" pitchFamily="18" charset="0"/>
              </a:rPr>
              <a:t>(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))/sum(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) * 100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</a:p>
          <a:p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 err="1" smtClean="0">
                <a:latin typeface="Georgia" pitchFamily="18" charset="0"/>
              </a:rPr>
              <a:t>new.mat</a:t>
            </a:r>
            <a:r>
              <a:rPr lang="en-US" altLang="ko-KR" sz="1600" b="1" dirty="0" smtClean="0">
                <a:latin typeface="Georgia" pitchFamily="18" charset="0"/>
              </a:rPr>
              <a:t> </a:t>
            </a:r>
            <a:r>
              <a:rPr lang="en-US" altLang="ko-KR" sz="1600" b="1" dirty="0">
                <a:latin typeface="Georgia" pitchFamily="18" charset="0"/>
              </a:rPr>
              <a:t>&lt;- </a:t>
            </a:r>
            <a:r>
              <a:rPr lang="en-US" altLang="ko-KR" sz="1600" b="1" dirty="0" err="1">
                <a:latin typeface="Georgia" pitchFamily="18" charset="0"/>
              </a:rPr>
              <a:t>data.frame</a:t>
            </a:r>
            <a:r>
              <a:rPr lang="en-US" altLang="ko-KR" sz="1600" b="1" dirty="0">
                <a:latin typeface="Georgia" pitchFamily="18" charset="0"/>
              </a:rPr>
              <a:t>("c1"=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[,1], "c3"=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[,3], "c2"=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[,2])</a:t>
            </a:r>
          </a:p>
          <a:p>
            <a:r>
              <a:rPr lang="en-US" altLang="ko-KR" sz="1600" b="1" dirty="0" err="1" smtClean="0">
                <a:latin typeface="Georgia" pitchFamily="18" charset="0"/>
              </a:rPr>
              <a:t>new.mat</a:t>
            </a:r>
            <a:r>
              <a:rPr lang="en-US" altLang="ko-KR" sz="1600" b="1" dirty="0" smtClean="0">
                <a:latin typeface="Georgia" pitchFamily="18" charset="0"/>
              </a:rPr>
              <a:t> </a:t>
            </a:r>
            <a:r>
              <a:rPr lang="en-US" altLang="ko-KR" sz="1600" b="1" dirty="0">
                <a:latin typeface="Georgia" pitchFamily="18" charset="0"/>
              </a:rPr>
              <a:t>&lt;- </a:t>
            </a:r>
            <a:r>
              <a:rPr lang="en-US" altLang="ko-KR" sz="1600" b="1" dirty="0" err="1" smtClean="0">
                <a:latin typeface="Georgia" pitchFamily="18" charset="0"/>
              </a:rPr>
              <a:t>as.matrix</a:t>
            </a:r>
            <a:r>
              <a:rPr lang="en-US" altLang="ko-KR" sz="1600" b="1" dirty="0" smtClean="0">
                <a:latin typeface="Georgia" pitchFamily="18" charset="0"/>
              </a:rPr>
              <a:t>(</a:t>
            </a:r>
            <a:r>
              <a:rPr lang="en-US" altLang="ko-KR" sz="1600" b="1" dirty="0" err="1" smtClean="0">
                <a:latin typeface="Georgia" pitchFamily="18" charset="0"/>
              </a:rPr>
              <a:t>new.mat</a:t>
            </a:r>
            <a:r>
              <a:rPr lang="en-US" altLang="ko-KR" sz="1600" b="1" dirty="0" smtClean="0">
                <a:latin typeface="Georgia" pitchFamily="18" charset="0"/>
              </a:rPr>
              <a:t>) </a:t>
            </a:r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>
                <a:latin typeface="Georgia" pitchFamily="18" charset="0"/>
              </a:rPr>
              <a:t>(accuracy &lt;- </a:t>
            </a:r>
            <a:r>
              <a:rPr lang="en-US" altLang="ko-KR" sz="1600" b="1" dirty="0" smtClean="0">
                <a:latin typeface="Georgia" pitchFamily="18" charset="0"/>
              </a:rPr>
              <a:t>sum(</a:t>
            </a:r>
            <a:r>
              <a:rPr lang="en-US" altLang="ko-KR" sz="1600" b="1" dirty="0" err="1" smtClean="0">
                <a:latin typeface="Georgia" pitchFamily="18" charset="0"/>
              </a:rPr>
              <a:t>diag</a:t>
            </a:r>
            <a:r>
              <a:rPr lang="en-US" altLang="ko-KR" sz="1600" b="1" dirty="0" smtClean="0">
                <a:latin typeface="Georgia" pitchFamily="18" charset="0"/>
              </a:rPr>
              <a:t>(</a:t>
            </a:r>
            <a:r>
              <a:rPr lang="en-US" altLang="ko-KR" sz="1600" b="1" dirty="0" err="1" smtClean="0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))/</a:t>
            </a:r>
            <a:r>
              <a:rPr lang="en-US" altLang="ko-KR" sz="1600" b="1" dirty="0" smtClean="0">
                <a:latin typeface="Georgia" pitchFamily="18" charset="0"/>
              </a:rPr>
              <a:t>sum(</a:t>
            </a:r>
            <a:r>
              <a:rPr lang="en-US" altLang="ko-KR" sz="1600" b="1" dirty="0" err="1" smtClean="0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) * 100)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5" y="4780941"/>
            <a:ext cx="3840427" cy="1132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54" y="4797152"/>
            <a:ext cx="3778837" cy="111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106325" y="5166054"/>
            <a:ext cx="2016224" cy="37813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95531" y="5588629"/>
            <a:ext cx="223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 변경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9" y="2276872"/>
            <a:ext cx="672075" cy="504056"/>
          </a:xfrm>
          <a:prstGeom prst="rect">
            <a:avLst/>
          </a:prstGeom>
        </p:spPr>
      </p:pic>
      <p:sp>
        <p:nvSpPr>
          <p:cNvPr id="5" name="설명선 2 4"/>
          <p:cNvSpPr/>
          <p:nvPr/>
        </p:nvSpPr>
        <p:spPr>
          <a:xfrm>
            <a:off x="7211711" y="4168872"/>
            <a:ext cx="2436684" cy="61206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5447"/>
              <a:gd name="adj6" fmla="val -1087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as.OOO</a:t>
            </a:r>
            <a:r>
              <a:rPr lang="en-US" altLang="ko-KR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7089" y="6093296"/>
            <a:ext cx="10945216" cy="64807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# </a:t>
            </a:r>
            <a:r>
              <a:rPr lang="ko-KR" altLang="en-US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사실은</a:t>
            </a:r>
            <a:r>
              <a:rPr lang="en-US" altLang="ko-KR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아래와 같이 간단하게</a:t>
            </a:r>
            <a:endParaRPr lang="en-US" altLang="ko-KR" b="1" dirty="0" smtClean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r>
              <a:rPr lang="en-US" altLang="ko-KR" sz="2800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&gt; </a:t>
            </a:r>
            <a:r>
              <a:rPr lang="en-US" altLang="ko-KR" sz="28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new.mat</a:t>
            </a:r>
            <a:r>
              <a:rPr lang="en-US" altLang="ko-KR" sz="28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&lt;-  </a:t>
            </a:r>
            <a:r>
              <a:rPr lang="en-US" altLang="ko-KR" sz="28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conf.mat</a:t>
            </a:r>
            <a:r>
              <a:rPr lang="en-US" altLang="ko-KR" sz="2800" b="1" dirty="0">
                <a:solidFill>
                  <a:schemeClr val="tx1"/>
                </a:solidFill>
                <a:latin typeface="Georgia" panose="02040502050405020303" pitchFamily="18" charset="0"/>
              </a:rPr>
              <a:t>[, c(1,3,2</a:t>
            </a:r>
            <a:r>
              <a:rPr lang="en-US" altLang="ko-KR" sz="2800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)]</a:t>
            </a:r>
            <a:endParaRPr lang="en-US" altLang="ko-KR" sz="28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51712" y="3543300"/>
            <a:ext cx="635688" cy="2823622"/>
          </a:xfrm>
          <a:custGeom>
            <a:avLst/>
            <a:gdLst>
              <a:gd name="connsiteX0" fmla="*/ 162441 w 476766"/>
              <a:gd name="connsiteY0" fmla="*/ 0 h 2823622"/>
              <a:gd name="connsiteX1" fmla="*/ 516 w 476766"/>
              <a:gd name="connsiteY1" fmla="*/ 619125 h 2823622"/>
              <a:gd name="connsiteX2" fmla="*/ 210066 w 476766"/>
              <a:gd name="connsiteY2" fmla="*/ 2476500 h 2823622"/>
              <a:gd name="connsiteX3" fmla="*/ 476766 w 476766"/>
              <a:gd name="connsiteY3" fmla="*/ 2819400 h 282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66" h="2823622">
                <a:moveTo>
                  <a:pt x="162441" y="0"/>
                </a:moveTo>
                <a:cubicBezTo>
                  <a:pt x="77509" y="103187"/>
                  <a:pt x="-7422" y="206375"/>
                  <a:pt x="516" y="619125"/>
                </a:cubicBezTo>
                <a:cubicBezTo>
                  <a:pt x="8454" y="1031875"/>
                  <a:pt x="130691" y="2109788"/>
                  <a:pt x="210066" y="2476500"/>
                </a:cubicBezTo>
                <a:cubicBezTo>
                  <a:pt x="289441" y="2843213"/>
                  <a:pt x="383103" y="2831306"/>
                  <a:pt x="476766" y="28194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9557" y="3284984"/>
            <a:ext cx="11483095" cy="504056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b="1" dirty="0" err="1" smtClean="0">
                <a:solidFill>
                  <a:srgbClr val="FF0000"/>
                </a:solidFill>
              </a:rPr>
              <a:t>클러스터링은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설명모델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(description model)”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을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생성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000" b="1" dirty="0" err="1" smtClean="0"/>
              <a:t>클러스터링</a:t>
            </a:r>
            <a:r>
              <a:rPr lang="ko-KR" altLang="en-US" sz="2000" b="1" dirty="0" smtClean="0"/>
              <a:t> 결과를 담은 객체변수를 출력</a:t>
            </a:r>
            <a:endParaRPr lang="ko-KR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4" y="2612133"/>
            <a:ext cx="10992544" cy="348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3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노드의</a:t>
            </a:r>
            <a:r>
              <a:rPr lang="ko-KR" altLang="en-US" dirty="0"/>
              <a:t> 연산</a:t>
            </a:r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노드</a:t>
            </a:r>
            <a:r>
              <a:rPr lang="en-US" altLang="ko-KR" dirty="0"/>
              <a:t>: </a:t>
            </a:r>
            <a:r>
              <a:rPr lang="ko-KR" altLang="en-US" dirty="0"/>
              <a:t>받은 신호를 단순히 전달</a:t>
            </a:r>
          </a:p>
          <a:p>
            <a:pPr lvl="1"/>
            <a:r>
              <a:rPr lang="ko-KR" altLang="en-US" dirty="0"/>
              <a:t>출력 </a:t>
            </a:r>
            <a:r>
              <a:rPr lang="ko-KR" altLang="en-US" dirty="0" err="1"/>
              <a:t>노드</a:t>
            </a:r>
            <a:r>
              <a:rPr lang="en-US" altLang="ko-KR" dirty="0"/>
              <a:t>: </a:t>
            </a:r>
            <a:r>
              <a:rPr lang="ko-KR" altLang="en-US" dirty="0"/>
              <a:t>합 계산과 활성 함수 계산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1524001" y="28204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5703" name="Rectangle 7"/>
          <p:cNvSpPr>
            <a:spLocks noChangeArrowheads="1"/>
          </p:cNvSpPr>
          <p:nvPr/>
        </p:nvSpPr>
        <p:spPr bwMode="auto">
          <a:xfrm>
            <a:off x="1524001" y="30204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5705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8570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9078" y="3205163"/>
            <a:ext cx="6547465" cy="1314229"/>
          </a:xfrm>
          <a:prstGeom prst="rect">
            <a:avLst/>
          </a:prstGeom>
          <a:noFill/>
        </p:spPr>
      </p:pic>
      <p:pic>
        <p:nvPicPr>
          <p:cNvPr id="28570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077" y="4980036"/>
            <a:ext cx="6735499" cy="881738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8006862" y="3205163"/>
            <a:ext cx="1946030" cy="278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184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b="1" dirty="0" smtClean="0">
                <a:solidFill>
                  <a:srgbClr val="FF0000"/>
                </a:solidFill>
              </a:rPr>
              <a:t>모델의 시각화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9349" y="2204865"/>
            <a:ext cx="1180931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 smtClean="0">
                <a:latin typeface="Georgia" pitchFamily="18" charset="0"/>
              </a:rPr>
              <a:t>myiris.kmeans$cluster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 &lt;- 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 smtClean="0">
                <a:latin typeface="Georgia" pitchFamily="18" charset="0"/>
              </a:rPr>
              <a:t>myiris.kmeans$cluster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  <a:endParaRPr lang="en-US" altLang="ko-KR" sz="1600" b="1" dirty="0">
              <a:latin typeface="Georgia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349" y="2204865"/>
            <a:ext cx="1180931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Georgia" pitchFamily="18" charset="0"/>
              </a:rPr>
              <a:t>plot(</a:t>
            </a:r>
            <a:r>
              <a:rPr lang="en-US" altLang="ko-KR" sz="1600" b="1" dirty="0" err="1" smtClean="0">
                <a:latin typeface="Georgia" pitchFamily="18" charset="0"/>
              </a:rPr>
              <a:t>myiris</a:t>
            </a:r>
            <a:r>
              <a:rPr lang="en-US" altLang="ko-KR" sz="1600" b="1" dirty="0" smtClean="0">
                <a:latin typeface="Georgia" pitchFamily="18" charset="0"/>
              </a:rPr>
              <a:t>[c</a:t>
            </a:r>
            <a:r>
              <a:rPr lang="en-US" altLang="ko-KR" sz="1600" b="1" dirty="0">
                <a:latin typeface="Georgia" pitchFamily="18" charset="0"/>
              </a:rPr>
              <a:t>("</a:t>
            </a:r>
            <a:r>
              <a:rPr lang="en-US" altLang="ko-KR" sz="1600" b="1" dirty="0" err="1">
                <a:latin typeface="Georgia" pitchFamily="18" charset="0"/>
              </a:rPr>
              <a:t>Sepal.Length</a:t>
            </a:r>
            <a:r>
              <a:rPr lang="en-US" altLang="ko-KR" sz="1600" b="1" dirty="0">
                <a:latin typeface="Georgia" pitchFamily="18" charset="0"/>
              </a:rPr>
              <a:t>", "</a:t>
            </a:r>
            <a:r>
              <a:rPr lang="en-US" altLang="ko-KR" sz="1600" b="1" dirty="0" err="1">
                <a:latin typeface="Georgia" pitchFamily="18" charset="0"/>
              </a:rPr>
              <a:t>Sepal.Width</a:t>
            </a:r>
            <a:r>
              <a:rPr lang="en-US" altLang="ko-KR" sz="1600" b="1" dirty="0">
                <a:latin typeface="Georgia" pitchFamily="18" charset="0"/>
              </a:rPr>
              <a:t>")], </a:t>
            </a:r>
            <a:r>
              <a:rPr lang="en-US" altLang="ko-KR" sz="1600" b="1" dirty="0" smtClean="0">
                <a:latin typeface="Georgia" pitchFamily="18" charset="0"/>
              </a:rPr>
              <a:t>col=</a:t>
            </a:r>
            <a:r>
              <a:rPr lang="en-US" altLang="ko-KR" sz="1600" b="1" dirty="0" err="1" smtClean="0">
                <a:latin typeface="Georgia" pitchFamily="18" charset="0"/>
              </a:rPr>
              <a:t>myiris.kmeans$cluster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smtClean="0">
                <a:latin typeface="Georgia" pitchFamily="18" charset="0"/>
              </a:rPr>
              <a:t>points(</a:t>
            </a:r>
            <a:r>
              <a:rPr lang="en-US" altLang="ko-KR" sz="1600" b="1" dirty="0" err="1" smtClean="0">
                <a:latin typeface="Georgia" pitchFamily="18" charset="0"/>
              </a:rPr>
              <a:t>myiris.kmeans$centers</a:t>
            </a:r>
            <a:r>
              <a:rPr lang="en-US" altLang="ko-KR" sz="1600" b="1" dirty="0">
                <a:latin typeface="Georgia" pitchFamily="18" charset="0"/>
              </a:rPr>
              <a:t>[,c("Sepal.Length","</a:t>
            </a:r>
            <a:r>
              <a:rPr lang="en-US" altLang="ko-KR" sz="1600" b="1" dirty="0" err="1">
                <a:latin typeface="Georgia" pitchFamily="18" charset="0"/>
              </a:rPr>
              <a:t>Sepal.Width</a:t>
            </a:r>
            <a:r>
              <a:rPr lang="en-US" altLang="ko-KR" sz="1600" b="1" dirty="0">
                <a:latin typeface="Georgia" pitchFamily="18" charset="0"/>
              </a:rPr>
              <a:t>")], col=1:3, </a:t>
            </a:r>
            <a:r>
              <a:rPr lang="en-US" altLang="ko-KR" sz="1600" b="1" dirty="0" err="1">
                <a:latin typeface="Georgia" pitchFamily="18" charset="0"/>
              </a:rPr>
              <a:t>pch</a:t>
            </a:r>
            <a:r>
              <a:rPr lang="en-US" altLang="ko-KR" sz="1600" b="1" dirty="0" smtClean="0">
                <a:latin typeface="Georgia" pitchFamily="18" charset="0"/>
              </a:rPr>
              <a:t>=“*”, </a:t>
            </a:r>
            <a:r>
              <a:rPr lang="en-US" altLang="ko-KR" sz="1600" b="1" dirty="0" err="1" smtClean="0">
                <a:latin typeface="Georgia" pitchFamily="18" charset="0"/>
              </a:rPr>
              <a:t>cex</a:t>
            </a:r>
            <a:r>
              <a:rPr lang="en-US" altLang="ko-KR" sz="1600" b="1" dirty="0" smtClean="0">
                <a:latin typeface="Georgia" pitchFamily="18" charset="0"/>
              </a:rPr>
              <a:t>=5)</a:t>
            </a:r>
            <a:endParaRPr lang="en-US" altLang="ko-KR" sz="1600" b="1" dirty="0">
              <a:latin typeface="Georgia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59" y="3068961"/>
            <a:ext cx="4992555" cy="3456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설명선 2 14"/>
          <p:cNvSpPr/>
          <p:nvPr/>
        </p:nvSpPr>
        <p:spPr>
          <a:xfrm>
            <a:off x="8016213" y="1196752"/>
            <a:ext cx="4003504" cy="5760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5070"/>
              <a:gd name="adj6" fmla="val -2038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번호를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속성에 할당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항목별로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할당</a:t>
            </a:r>
            <a:endParaRPr lang="ko-KR" altLang="en-US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372" y="1952836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5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b="1" dirty="0" smtClean="0">
                <a:solidFill>
                  <a:srgbClr val="FF0000"/>
                </a:solidFill>
              </a:rPr>
              <a:t>모델의 해석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3445" y="2204864"/>
            <a:ext cx="10081120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err="1" smtClean="0">
                <a:latin typeface="Georgia" pitchFamily="18" charset="0"/>
              </a:rPr>
              <a:t>myiris.kmeans$centers</a:t>
            </a:r>
            <a:r>
              <a:rPr lang="en-US" altLang="ko-KR" sz="1600" b="1" dirty="0" smtClean="0">
                <a:latin typeface="Georgia" pitchFamily="18" charset="0"/>
              </a:rPr>
              <a:t>  # </a:t>
            </a:r>
            <a:r>
              <a:rPr lang="ko-KR" altLang="en-US" sz="1600" b="1" dirty="0" smtClean="0">
                <a:latin typeface="Georgia" pitchFamily="18" charset="0"/>
              </a:rPr>
              <a:t>각</a:t>
            </a:r>
            <a:r>
              <a:rPr lang="en-US" altLang="ko-KR" sz="1600" b="1" dirty="0" smtClean="0">
                <a:latin typeface="Georgia" pitchFamily="18" charset="0"/>
              </a:rPr>
              <a:t> cluster</a:t>
            </a:r>
            <a:r>
              <a:rPr lang="ko-KR" altLang="en-US" sz="1600" b="1" dirty="0" smtClean="0">
                <a:latin typeface="Georgia" pitchFamily="18" charset="0"/>
              </a:rPr>
              <a:t>의 </a:t>
            </a:r>
            <a:r>
              <a:rPr lang="ko-KR" altLang="en-US" sz="1600" b="1" dirty="0" err="1" smtClean="0">
                <a:latin typeface="Georgia" pitchFamily="18" charset="0"/>
              </a:rPr>
              <a:t>중심값을</a:t>
            </a:r>
            <a:r>
              <a:rPr lang="ko-KR" altLang="en-US" sz="1600" b="1" dirty="0" smtClean="0">
                <a:latin typeface="Georgia" pitchFamily="18" charset="0"/>
              </a:rPr>
              <a:t> 출력</a:t>
            </a:r>
            <a:endParaRPr lang="en-US" altLang="ko-KR" sz="1600" b="1" dirty="0">
              <a:latin typeface="Georgia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00" y="2924944"/>
            <a:ext cx="7024019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56816" y="4077073"/>
            <a:ext cx="12035184" cy="8002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latin typeface="Georgia" pitchFamily="18" charset="0"/>
              </a:rPr>
              <a:t>ave</a:t>
            </a:r>
            <a:r>
              <a:rPr lang="en-US" altLang="ko-KR" sz="1400" b="1" dirty="0" smtClean="0">
                <a:latin typeface="Georgia" pitchFamily="18" charset="0"/>
              </a:rPr>
              <a:t> &lt;- 0</a:t>
            </a:r>
          </a:p>
          <a:p>
            <a:r>
              <a:rPr lang="en-US" altLang="ko-KR" sz="1600" b="1" dirty="0"/>
              <a:t>for(</a:t>
            </a:r>
            <a:r>
              <a:rPr lang="en-US" altLang="ko-KR" sz="1600" b="1" dirty="0" err="1"/>
              <a:t>i</a:t>
            </a:r>
            <a:r>
              <a:rPr lang="en-US" altLang="ko-KR" sz="1600" b="1" dirty="0"/>
              <a:t> in </a:t>
            </a:r>
            <a:r>
              <a:rPr lang="en-US" altLang="ko-KR" sz="1600" b="1" dirty="0" smtClean="0"/>
              <a:t>1:ncol(</a:t>
            </a:r>
            <a:r>
              <a:rPr lang="en-US" altLang="ko-KR" sz="1600" b="1" dirty="0" err="1" smtClean="0"/>
              <a:t>myiris</a:t>
            </a:r>
            <a:r>
              <a:rPr lang="en-US" altLang="ko-KR" sz="1600" b="1" dirty="0" smtClean="0"/>
              <a:t>)) </a:t>
            </a:r>
            <a:r>
              <a:rPr lang="en-US" altLang="ko-KR" sz="1600" b="1" dirty="0" err="1"/>
              <a:t>ave</a:t>
            </a:r>
            <a:r>
              <a:rPr lang="en-US" altLang="ko-KR" sz="1600" b="1" dirty="0"/>
              <a:t>[</a:t>
            </a:r>
            <a:r>
              <a:rPr lang="en-US" altLang="ko-KR" sz="1600" b="1" dirty="0" err="1"/>
              <a:t>i</a:t>
            </a:r>
            <a:r>
              <a:rPr lang="en-US" altLang="ko-KR" sz="1600" b="1" dirty="0" smtClean="0"/>
              <a:t>]&lt;- sum(</a:t>
            </a:r>
            <a:r>
              <a:rPr lang="en-US" altLang="ko-KR" sz="1600" b="1" dirty="0" err="1" smtClean="0"/>
              <a:t>myiris.kmeans$centers</a:t>
            </a:r>
            <a:r>
              <a:rPr lang="en-US" altLang="ko-KR" sz="1600" b="1" dirty="0" smtClean="0"/>
              <a:t>[,</a:t>
            </a:r>
            <a:r>
              <a:rPr lang="en-US" altLang="ko-KR" sz="1600" b="1" dirty="0" err="1" smtClean="0"/>
              <a:t>i</a:t>
            </a:r>
            <a:r>
              <a:rPr lang="en-US" altLang="ko-KR" sz="1600" b="1" dirty="0"/>
              <a:t>])/</a:t>
            </a:r>
            <a:r>
              <a:rPr lang="en-US" altLang="ko-KR" sz="1600" b="1" dirty="0" err="1" smtClean="0"/>
              <a:t>nrow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myiris.kmeans$centers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err="1" smtClean="0">
                <a:latin typeface="Georgia" pitchFamily="18" charset="0"/>
              </a:rPr>
              <a:t>ave</a:t>
            </a:r>
            <a:r>
              <a:rPr lang="en-US" altLang="ko-KR" sz="1600" b="1" dirty="0" smtClean="0">
                <a:latin typeface="Georgia" pitchFamily="18" charset="0"/>
              </a:rPr>
              <a:t>  # </a:t>
            </a:r>
            <a:r>
              <a:rPr lang="ko-KR" altLang="en-US" sz="1600" b="1" dirty="0" smtClean="0">
                <a:latin typeface="Georgia" pitchFamily="18" charset="0"/>
              </a:rPr>
              <a:t>출력</a:t>
            </a:r>
            <a:r>
              <a:rPr lang="en-US" altLang="ko-KR" sz="1600" b="1" dirty="0" smtClean="0">
                <a:latin typeface="Georgia" pitchFamily="18" charset="0"/>
              </a:rPr>
              <a:t> 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01" y="5157193"/>
            <a:ext cx="6117728" cy="27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967541" y="3457575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967541" y="3648075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541812" y="3284984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315215" y="3472433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327915" y="3653408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76785" y="3472433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76785" y="3653408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9" y="1952836"/>
            <a:ext cx="672075" cy="5040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5" y="371703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7328" y="3284984"/>
            <a:ext cx="7200800" cy="35283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 smtClean="0"/>
              <a:t>연습</a:t>
            </a:r>
            <a:r>
              <a:rPr lang="en-US" altLang="ko-KR" dirty="0" smtClean="0"/>
              <a:t>: Iris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0209" y="1556792"/>
            <a:ext cx="10972800" cy="476780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b="1" dirty="0" smtClean="0">
                <a:solidFill>
                  <a:srgbClr val="FF0000"/>
                </a:solidFill>
              </a:rPr>
              <a:t>모델 평가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371" y="2276873"/>
            <a:ext cx="1155290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smtClean="0">
                <a:latin typeface="Georgia" pitchFamily="18" charset="0"/>
              </a:rPr>
              <a:t>km &lt;- </a:t>
            </a:r>
            <a:r>
              <a:rPr lang="en-US" altLang="ko-KR" b="1" dirty="0" err="1" smtClean="0">
                <a:latin typeface="Georgia" pitchFamily="18" charset="0"/>
              </a:rPr>
              <a:t>kmeans</a:t>
            </a:r>
            <a:r>
              <a:rPr lang="en-US" altLang="ko-KR" b="1" dirty="0" smtClean="0">
                <a:latin typeface="Georgia" pitchFamily="18" charset="0"/>
              </a:rPr>
              <a:t>(</a:t>
            </a:r>
            <a:r>
              <a:rPr lang="en-US" altLang="ko-KR" b="1" dirty="0" err="1" smtClean="0">
                <a:latin typeface="Georgia" pitchFamily="18" charset="0"/>
              </a:rPr>
              <a:t>myiris</a:t>
            </a:r>
            <a:r>
              <a:rPr lang="en-US" altLang="ko-KR" b="1" dirty="0" smtClean="0">
                <a:latin typeface="Georgia" pitchFamily="18" charset="0"/>
              </a:rPr>
              <a:t>, </a:t>
            </a:r>
            <a:r>
              <a:rPr lang="en-US" altLang="ko-KR" b="1" dirty="0">
                <a:latin typeface="Georgia" pitchFamily="18" charset="0"/>
              </a:rPr>
              <a:t>centers=3)</a:t>
            </a:r>
            <a:endParaRPr lang="en-US" altLang="ko-KR" b="1" dirty="0" smtClean="0">
              <a:latin typeface="Georgia" pitchFamily="18" charset="0"/>
            </a:endParaRPr>
          </a:p>
          <a:p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 smtClean="0">
                <a:latin typeface="Georgia" pitchFamily="18" charset="0"/>
              </a:rPr>
              <a:t> &lt;-</a:t>
            </a:r>
            <a:r>
              <a:rPr lang="en-US" altLang="ko-KR" b="1" dirty="0" err="1" smtClean="0">
                <a:latin typeface="Georgia" pitchFamily="18" charset="0"/>
              </a:rPr>
              <a:t>km$withinss</a:t>
            </a:r>
            <a:endParaRPr lang="en-US" altLang="ko-KR" b="1" dirty="0">
              <a:latin typeface="Georgia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99439" y="4260120"/>
            <a:ext cx="41136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cluster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내부의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구성원 간 거리의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제곱의 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(sum of squares)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Symbol"/>
              <a:buChar char="Þ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작을 수록 품질의 좋다고 평가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42288" y="2589004"/>
            <a:ext cx="182420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619500" y="2733675"/>
            <a:ext cx="3683000" cy="1514475"/>
          </a:xfrm>
          <a:custGeom>
            <a:avLst/>
            <a:gdLst>
              <a:gd name="connsiteX0" fmla="*/ 0 w 2762250"/>
              <a:gd name="connsiteY0" fmla="*/ 0 h 1514475"/>
              <a:gd name="connsiteX1" fmla="*/ 1647825 w 2762250"/>
              <a:gd name="connsiteY1" fmla="*/ 447675 h 1514475"/>
              <a:gd name="connsiteX2" fmla="*/ 2762250 w 2762250"/>
              <a:gd name="connsiteY2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0" h="1514475">
                <a:moveTo>
                  <a:pt x="0" y="0"/>
                </a:moveTo>
                <a:cubicBezTo>
                  <a:pt x="593725" y="97631"/>
                  <a:pt x="1187450" y="195263"/>
                  <a:pt x="1647825" y="447675"/>
                </a:cubicBezTo>
                <a:cubicBezTo>
                  <a:pt x="2108200" y="700087"/>
                  <a:pt x="2762250" y="1514475"/>
                  <a:pt x="2762250" y="1514475"/>
                </a:cubicBezTo>
              </a:path>
            </a:pathLst>
          </a:custGeom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61992" y="3563441"/>
            <a:ext cx="3936437" cy="2448272"/>
            <a:chOff x="1220699" y="3811363"/>
            <a:chExt cx="2952328" cy="2448272"/>
          </a:xfrm>
        </p:grpSpPr>
        <p:grpSp>
          <p:nvGrpSpPr>
            <p:cNvPr id="40" name="그룹 39"/>
            <p:cNvGrpSpPr/>
            <p:nvPr/>
          </p:nvGrpSpPr>
          <p:grpSpPr>
            <a:xfrm>
              <a:off x="1220699" y="3811363"/>
              <a:ext cx="2952328" cy="2448272"/>
              <a:chOff x="2748152" y="3811363"/>
              <a:chExt cx="2952328" cy="2448272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2748152" y="3811363"/>
                <a:ext cx="2952328" cy="244827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3223946" y="4581872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3872018" y="5669632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926183" y="5308426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76868" y="4374604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/>
              <p:cNvCxnSpPr>
                <a:stCxn id="6" idx="5"/>
                <a:endCxn id="8" idx="5"/>
              </p:cNvCxnSpPr>
              <p:nvPr/>
            </p:nvCxnSpPr>
            <p:spPr>
              <a:xfrm>
                <a:off x="3391179" y="4697641"/>
                <a:ext cx="648072" cy="108776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>
                <a:stCxn id="10" idx="3"/>
                <a:endCxn id="8" idx="5"/>
              </p:cNvCxnSpPr>
              <p:nvPr/>
            </p:nvCxnSpPr>
            <p:spPr>
              <a:xfrm flipH="1">
                <a:off x="4039251" y="4490373"/>
                <a:ext cx="666310" cy="129502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>
                <a:stCxn id="9" idx="1"/>
                <a:endCxn id="8" idx="5"/>
              </p:cNvCxnSpPr>
              <p:nvPr/>
            </p:nvCxnSpPr>
            <p:spPr>
              <a:xfrm flipH="1">
                <a:off x="4039251" y="5328289"/>
                <a:ext cx="915625" cy="45711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0" idx="5"/>
                <a:endCxn id="9" idx="0"/>
              </p:cNvCxnSpPr>
              <p:nvPr/>
            </p:nvCxnSpPr>
            <p:spPr>
              <a:xfrm>
                <a:off x="4844101" y="4490373"/>
                <a:ext cx="180045" cy="81805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stCxn id="6" idx="6"/>
                <a:endCxn id="10" idx="3"/>
              </p:cNvCxnSpPr>
              <p:nvPr/>
            </p:nvCxnSpPr>
            <p:spPr>
              <a:xfrm flipV="1">
                <a:off x="3419872" y="4490373"/>
                <a:ext cx="1285689" cy="15931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6" idx="5"/>
                <a:endCxn id="9" idx="1"/>
              </p:cNvCxnSpPr>
              <p:nvPr/>
            </p:nvCxnSpPr>
            <p:spPr>
              <a:xfrm>
                <a:off x="3391179" y="4697641"/>
                <a:ext cx="1563697" cy="63064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0"/>
            <p:cNvSpPr txBox="1"/>
            <p:nvPr/>
          </p:nvSpPr>
          <p:spPr>
            <a:xfrm>
              <a:off x="3247378" y="4698970"/>
              <a:ext cx="484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/>
                <a:t>거리</a:t>
              </a:r>
              <a:endParaRPr lang="ko-KR" altLang="en-US" dirty="0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84" y="2024844"/>
            <a:ext cx="672075" cy="50405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4596732" y="5296634"/>
            <a:ext cx="1604556" cy="1224136"/>
            <a:chOff x="1220699" y="3811363"/>
            <a:chExt cx="2952328" cy="2448272"/>
          </a:xfrm>
        </p:grpSpPr>
        <p:grpSp>
          <p:nvGrpSpPr>
            <p:cNvPr id="24" name="그룹 23"/>
            <p:cNvGrpSpPr/>
            <p:nvPr/>
          </p:nvGrpSpPr>
          <p:grpSpPr>
            <a:xfrm>
              <a:off x="1220699" y="3811363"/>
              <a:ext cx="2952328" cy="2448272"/>
              <a:chOff x="2748152" y="3811363"/>
              <a:chExt cx="2952328" cy="244827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2748152" y="3811363"/>
                <a:ext cx="2952328" cy="244827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3223946" y="4581872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872018" y="5669632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4926183" y="5308426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4676868" y="4374604"/>
                <a:ext cx="195926" cy="1356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33" name="직선 연결선 32"/>
              <p:cNvCxnSpPr>
                <a:stCxn id="28" idx="5"/>
                <a:endCxn id="29" idx="5"/>
              </p:cNvCxnSpPr>
              <p:nvPr/>
            </p:nvCxnSpPr>
            <p:spPr>
              <a:xfrm>
                <a:off x="3391179" y="4697641"/>
                <a:ext cx="648072" cy="108776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>
                <a:stCxn id="31" idx="3"/>
                <a:endCxn id="29" idx="5"/>
              </p:cNvCxnSpPr>
              <p:nvPr/>
            </p:nvCxnSpPr>
            <p:spPr>
              <a:xfrm flipH="1">
                <a:off x="4039251" y="4490373"/>
                <a:ext cx="666310" cy="129502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>
                <a:stCxn id="30" idx="1"/>
                <a:endCxn id="29" idx="5"/>
              </p:cNvCxnSpPr>
              <p:nvPr/>
            </p:nvCxnSpPr>
            <p:spPr>
              <a:xfrm flipH="1">
                <a:off x="4039251" y="5328289"/>
                <a:ext cx="915625" cy="45711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1" idx="5"/>
                <a:endCxn id="30" idx="0"/>
              </p:cNvCxnSpPr>
              <p:nvPr/>
            </p:nvCxnSpPr>
            <p:spPr>
              <a:xfrm>
                <a:off x="4844101" y="4490373"/>
                <a:ext cx="180045" cy="81805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>
                <a:stCxn id="28" idx="6"/>
                <a:endCxn id="31" idx="3"/>
              </p:cNvCxnSpPr>
              <p:nvPr/>
            </p:nvCxnSpPr>
            <p:spPr>
              <a:xfrm flipV="1">
                <a:off x="3419872" y="4490373"/>
                <a:ext cx="1285689" cy="15931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>
                <a:stCxn id="28" idx="5"/>
                <a:endCxn id="30" idx="1"/>
              </p:cNvCxnSpPr>
              <p:nvPr/>
            </p:nvCxnSpPr>
            <p:spPr>
              <a:xfrm>
                <a:off x="3391179" y="4697641"/>
                <a:ext cx="1563697" cy="63064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10"/>
            <p:cNvSpPr txBox="1"/>
            <p:nvPr/>
          </p:nvSpPr>
          <p:spPr>
            <a:xfrm>
              <a:off x="3247376" y="4698971"/>
              <a:ext cx="9060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 smtClean="0"/>
                <a:t>거리</a:t>
              </a:r>
              <a:endParaRPr lang="ko-KR" altLang="en-US" sz="1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96844" y="61514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0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5" y="3817833"/>
            <a:ext cx="2688299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  <a:r>
              <a:rPr lang="en-US" altLang="ko-KR" dirty="0"/>
              <a:t>: Iris </a:t>
            </a:r>
            <a:r>
              <a:rPr lang="ko-KR" altLang="en-US" dirty="0"/>
              <a:t>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0209" y="1556792"/>
            <a:ext cx="10972800" cy="476780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b="1" dirty="0" smtClean="0">
                <a:solidFill>
                  <a:srgbClr val="FF0000"/>
                </a:solidFill>
              </a:rPr>
              <a:t>모델 평가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371" y="2276873"/>
            <a:ext cx="1155290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>
                <a:latin typeface="Georgia" pitchFamily="18" charset="0"/>
              </a:rPr>
              <a:t>conf.mat</a:t>
            </a:r>
            <a:r>
              <a:rPr lang="en-US" altLang="ko-KR" b="1" dirty="0">
                <a:latin typeface="Georgia" pitchFamily="18" charset="0"/>
              </a:rPr>
              <a:t> &lt;- </a:t>
            </a:r>
            <a:r>
              <a:rPr lang="en-US" altLang="ko-KR" b="1" dirty="0" smtClean="0">
                <a:latin typeface="Georgia" pitchFamily="18" charset="0"/>
              </a:rPr>
              <a:t>table(</a:t>
            </a:r>
            <a:r>
              <a:rPr lang="en-US" altLang="ko-KR" b="1" dirty="0" err="1" smtClean="0">
                <a:latin typeface="Georgia" pitchFamily="18" charset="0"/>
              </a:rPr>
              <a:t>iris$Species</a:t>
            </a:r>
            <a:r>
              <a:rPr lang="en-US" altLang="ko-KR" b="1" dirty="0" smtClean="0">
                <a:latin typeface="Georgia" pitchFamily="18" charset="0"/>
              </a:rPr>
              <a:t>, </a:t>
            </a:r>
            <a:r>
              <a:rPr lang="en-US" altLang="ko-KR" b="1" dirty="0" err="1">
                <a:latin typeface="Georgia" pitchFamily="18" charset="0"/>
              </a:rPr>
              <a:t>km$cluster</a:t>
            </a:r>
            <a:r>
              <a:rPr lang="en-US" altLang="ko-KR" b="1" dirty="0">
                <a:latin typeface="Georgia" pitchFamily="18" charset="0"/>
              </a:rPr>
              <a:t>)</a:t>
            </a:r>
          </a:p>
          <a:p>
            <a:r>
              <a:rPr lang="en-US" altLang="ko-KR" b="1" dirty="0">
                <a:latin typeface="Georgia" pitchFamily="18" charset="0"/>
              </a:rPr>
              <a:t>(accuracy &lt;- sum(</a:t>
            </a:r>
            <a:r>
              <a:rPr lang="en-US" altLang="ko-KR" b="1" dirty="0" err="1">
                <a:latin typeface="Georgia" pitchFamily="18" charset="0"/>
              </a:rPr>
              <a:t>diag</a:t>
            </a:r>
            <a:r>
              <a:rPr lang="en-US" altLang="ko-KR" b="1" dirty="0">
                <a:latin typeface="Georgia" pitchFamily="18" charset="0"/>
              </a:rPr>
              <a:t>(</a:t>
            </a:r>
            <a:r>
              <a:rPr lang="en-US" altLang="ko-KR" b="1" dirty="0" err="1">
                <a:latin typeface="Georgia" pitchFamily="18" charset="0"/>
              </a:rPr>
              <a:t>conf.mat</a:t>
            </a:r>
            <a:r>
              <a:rPr lang="en-US" altLang="ko-KR" b="1" dirty="0">
                <a:latin typeface="Georgia" pitchFamily="18" charset="0"/>
              </a:rPr>
              <a:t>))/sum(</a:t>
            </a:r>
            <a:r>
              <a:rPr lang="en-US" altLang="ko-KR" b="1" dirty="0" err="1">
                <a:latin typeface="Georgia" pitchFamily="18" charset="0"/>
              </a:rPr>
              <a:t>conf.mat</a:t>
            </a:r>
            <a:r>
              <a:rPr lang="en-US" altLang="ko-KR" b="1" dirty="0">
                <a:latin typeface="Georgia" pitchFamily="18" charset="0"/>
              </a:rPr>
              <a:t>) * 100</a:t>
            </a:r>
            <a:r>
              <a:rPr lang="en-US" altLang="ko-KR" b="1" dirty="0" smtClean="0">
                <a:latin typeface="Georgia" pitchFamily="18" charset="0"/>
              </a:rPr>
              <a:t>)</a:t>
            </a:r>
            <a:endParaRPr lang="en-US" altLang="ko-KR" b="1" dirty="0"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3313" y="331534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Cluster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64172" y="462942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</a:t>
            </a:r>
            <a:endParaRPr lang="ko-KR" altLang="en-US" dirty="0"/>
          </a:p>
        </p:txBody>
      </p:sp>
      <p:sp>
        <p:nvSpPr>
          <p:cNvPr id="23" name="왼쪽 중괄호 22"/>
          <p:cNvSpPr/>
          <p:nvPr/>
        </p:nvSpPr>
        <p:spPr>
          <a:xfrm>
            <a:off x="3846363" y="4298175"/>
            <a:ext cx="307475" cy="10318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중괄호 30"/>
          <p:cNvSpPr/>
          <p:nvPr/>
        </p:nvSpPr>
        <p:spPr>
          <a:xfrm rot="5400000">
            <a:off x="5759907" y="2995074"/>
            <a:ext cx="314599" cy="16189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84" y="2034081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  <a:r>
              <a:rPr lang="en-US" altLang="ko-KR" dirty="0"/>
              <a:t>: Iris </a:t>
            </a:r>
            <a:r>
              <a:rPr lang="ko-KR" altLang="en-US" dirty="0"/>
              <a:t>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0209" y="1556792"/>
            <a:ext cx="10972800" cy="4767808"/>
          </a:xfrm>
        </p:spPr>
        <p:txBody>
          <a:bodyPr/>
          <a:lstStyle/>
          <a:p>
            <a:r>
              <a:rPr lang="en-US" altLang="ko-KR" dirty="0"/>
              <a:t>K-means </a:t>
            </a:r>
            <a:r>
              <a:rPr lang="ko-KR" altLang="en-US" dirty="0"/>
              <a:t>모델의 평가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1371" y="2276872"/>
            <a:ext cx="11552904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 smtClean="0">
                <a:latin typeface="Georgia" pitchFamily="18" charset="0"/>
              </a:rPr>
              <a:t> </a:t>
            </a:r>
            <a:r>
              <a:rPr lang="en-US" altLang="ko-KR" b="1" dirty="0">
                <a:latin typeface="Georgia" pitchFamily="18" charset="0"/>
              </a:rPr>
              <a:t>&lt;-0</a:t>
            </a:r>
          </a:p>
          <a:p>
            <a:r>
              <a:rPr lang="en-US" altLang="ko-KR" b="1" dirty="0">
                <a:latin typeface="Georgia" pitchFamily="18" charset="0"/>
              </a:rPr>
              <a:t>for(</a:t>
            </a:r>
            <a:r>
              <a:rPr lang="en-US" altLang="ko-KR" b="1" dirty="0" err="1">
                <a:latin typeface="Georgia" pitchFamily="18" charset="0"/>
              </a:rPr>
              <a:t>i</a:t>
            </a:r>
            <a:r>
              <a:rPr lang="en-US" altLang="ko-KR" b="1" dirty="0">
                <a:latin typeface="Georgia" pitchFamily="18" charset="0"/>
              </a:rPr>
              <a:t> in </a:t>
            </a:r>
            <a:r>
              <a:rPr lang="en-US" altLang="ko-KR" b="1" dirty="0" smtClean="0">
                <a:latin typeface="Georgia" pitchFamily="18" charset="0"/>
              </a:rPr>
              <a:t>2:15) </a:t>
            </a:r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 smtClean="0">
                <a:latin typeface="Georgia" pitchFamily="18" charset="0"/>
              </a:rPr>
              <a:t>[</a:t>
            </a:r>
            <a:r>
              <a:rPr lang="en-US" altLang="ko-KR" b="1" dirty="0" err="1" smtClean="0">
                <a:latin typeface="Georgia" pitchFamily="18" charset="0"/>
              </a:rPr>
              <a:t>i</a:t>
            </a:r>
            <a:r>
              <a:rPr lang="en-US" altLang="ko-KR" b="1" dirty="0">
                <a:latin typeface="Georgia" pitchFamily="18" charset="0"/>
              </a:rPr>
              <a:t>] &lt;- </a:t>
            </a:r>
            <a:r>
              <a:rPr lang="en-US" altLang="ko-KR" b="1" dirty="0" smtClean="0">
                <a:latin typeface="Georgia" pitchFamily="18" charset="0"/>
              </a:rPr>
              <a:t>sum(</a:t>
            </a:r>
            <a:r>
              <a:rPr lang="en-US" altLang="ko-KR" b="1" dirty="0" err="1" smtClean="0">
                <a:latin typeface="Georgia" pitchFamily="18" charset="0"/>
              </a:rPr>
              <a:t>kmeans</a:t>
            </a:r>
            <a:r>
              <a:rPr lang="en-US" altLang="ko-KR" b="1" dirty="0" smtClean="0">
                <a:latin typeface="Georgia" pitchFamily="18" charset="0"/>
              </a:rPr>
              <a:t>(</a:t>
            </a:r>
            <a:r>
              <a:rPr lang="en-US" altLang="ko-KR" b="1" dirty="0" err="1" smtClean="0">
                <a:latin typeface="Georgia" pitchFamily="18" charset="0"/>
              </a:rPr>
              <a:t>myiris</a:t>
            </a:r>
            <a:r>
              <a:rPr lang="en-US" altLang="ko-KR" b="1" dirty="0" smtClean="0">
                <a:latin typeface="Georgia" pitchFamily="18" charset="0"/>
              </a:rPr>
              <a:t>, </a:t>
            </a:r>
            <a:r>
              <a:rPr lang="en-US" altLang="ko-KR" b="1" dirty="0">
                <a:latin typeface="Georgia" pitchFamily="18" charset="0"/>
              </a:rPr>
              <a:t>centers=</a:t>
            </a:r>
            <a:r>
              <a:rPr lang="en-US" altLang="ko-KR" b="1" dirty="0" err="1">
                <a:latin typeface="Georgia" pitchFamily="18" charset="0"/>
              </a:rPr>
              <a:t>i</a:t>
            </a:r>
            <a:r>
              <a:rPr lang="en-US" altLang="ko-KR" b="1" dirty="0">
                <a:latin typeface="Georgia" pitchFamily="18" charset="0"/>
              </a:rPr>
              <a:t>)$</a:t>
            </a:r>
            <a:r>
              <a:rPr lang="en-US" altLang="ko-KR" b="1" dirty="0" err="1">
                <a:latin typeface="Georgia" pitchFamily="18" charset="0"/>
              </a:rPr>
              <a:t>withinss</a:t>
            </a:r>
            <a:r>
              <a:rPr lang="en-US" altLang="ko-KR" b="1" dirty="0">
                <a:latin typeface="Georgia" pitchFamily="18" charset="0"/>
              </a:rPr>
              <a:t>)</a:t>
            </a:r>
          </a:p>
          <a:p>
            <a:r>
              <a:rPr lang="en-US" altLang="ko-KR" b="1" dirty="0" smtClean="0">
                <a:latin typeface="Georgia" pitchFamily="18" charset="0"/>
              </a:rPr>
              <a:t>plot(2:15</a:t>
            </a:r>
            <a:r>
              <a:rPr lang="en-US" altLang="ko-KR" b="1" dirty="0">
                <a:latin typeface="Georgia" pitchFamily="18" charset="0"/>
              </a:rPr>
              <a:t>, </a:t>
            </a:r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>
                <a:latin typeface="Georgia" pitchFamily="18" charset="0"/>
              </a:rPr>
              <a:t>, type="b", </a:t>
            </a:r>
            <a:r>
              <a:rPr lang="en-US" altLang="ko-KR" b="1" dirty="0" err="1">
                <a:latin typeface="Georgia" pitchFamily="18" charset="0"/>
              </a:rPr>
              <a:t>xlab</a:t>
            </a:r>
            <a:r>
              <a:rPr lang="en-US" altLang="ko-KR" b="1" dirty="0">
                <a:latin typeface="Georgia" pitchFamily="18" charset="0"/>
              </a:rPr>
              <a:t>="</a:t>
            </a:r>
            <a:r>
              <a:rPr lang="ko-KR" altLang="en-US" b="1" dirty="0">
                <a:latin typeface="Georgia" pitchFamily="18" charset="0"/>
              </a:rPr>
              <a:t>클러스터 개수</a:t>
            </a:r>
            <a:r>
              <a:rPr lang="en-US" altLang="ko-KR" b="1" dirty="0">
                <a:latin typeface="Georgia" pitchFamily="18" charset="0"/>
              </a:rPr>
              <a:t>", </a:t>
            </a:r>
            <a:r>
              <a:rPr lang="en-US" altLang="ko-KR" b="1" dirty="0" err="1">
                <a:latin typeface="Georgia" pitchFamily="18" charset="0"/>
              </a:rPr>
              <a:t>ylab</a:t>
            </a:r>
            <a:r>
              <a:rPr lang="en-US" altLang="ko-KR" b="1" dirty="0">
                <a:latin typeface="Georgia" pitchFamily="18" charset="0"/>
              </a:rPr>
              <a:t>="</a:t>
            </a:r>
            <a:r>
              <a:rPr lang="ko-KR" altLang="en-US" b="1" dirty="0">
                <a:latin typeface="Georgia" pitchFamily="18" charset="0"/>
              </a:rPr>
              <a:t>각 클러스터 </a:t>
            </a:r>
            <a:r>
              <a:rPr lang="en-US" altLang="ko-KR" b="1" dirty="0" smtClean="0">
                <a:latin typeface="Georgia" pitchFamily="18" charset="0"/>
              </a:rPr>
              <a:t>SSE</a:t>
            </a:r>
            <a:r>
              <a:rPr lang="ko-KR" altLang="en-US" b="1" dirty="0" smtClean="0">
                <a:latin typeface="Georgia" pitchFamily="18" charset="0"/>
              </a:rPr>
              <a:t>의 </a:t>
            </a:r>
            <a:r>
              <a:rPr lang="ko-KR" altLang="en-US" b="1" dirty="0">
                <a:latin typeface="Georgia" pitchFamily="18" charset="0"/>
              </a:rPr>
              <a:t>합</a:t>
            </a:r>
            <a:r>
              <a:rPr lang="en-US" altLang="ko-KR" b="1" dirty="0">
                <a:latin typeface="Georgia" pitchFamily="18" charset="0"/>
              </a:rPr>
              <a:t>")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356992"/>
            <a:ext cx="4512501" cy="320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55" y="2024844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  <a:r>
              <a:rPr lang="en-US" altLang="ko-KR" dirty="0"/>
              <a:t>: Iris </a:t>
            </a:r>
            <a:r>
              <a:rPr lang="ko-KR" altLang="en-US" dirty="0"/>
              <a:t>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0209" y="1556792"/>
            <a:ext cx="10972800" cy="476780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K-means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cluster </a:t>
            </a:r>
            <a:r>
              <a:rPr lang="ko-KR" altLang="en-US" b="1" dirty="0" smtClean="0">
                <a:solidFill>
                  <a:srgbClr val="FF0000"/>
                </a:solidFill>
              </a:rPr>
              <a:t>품질평가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371" y="2276872"/>
            <a:ext cx="11552904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 smtClean="0">
                <a:latin typeface="Georgia" pitchFamily="18" charset="0"/>
              </a:rPr>
              <a:t> </a:t>
            </a:r>
            <a:r>
              <a:rPr lang="en-US" altLang="ko-KR" b="1" dirty="0">
                <a:latin typeface="Georgia" pitchFamily="18" charset="0"/>
              </a:rPr>
              <a:t>&lt;-0</a:t>
            </a:r>
          </a:p>
          <a:p>
            <a:r>
              <a:rPr lang="en-US" altLang="ko-KR" b="1" dirty="0">
                <a:latin typeface="Georgia" pitchFamily="18" charset="0"/>
              </a:rPr>
              <a:t>for(</a:t>
            </a:r>
            <a:r>
              <a:rPr lang="en-US" altLang="ko-KR" b="1" dirty="0" err="1">
                <a:latin typeface="Georgia" pitchFamily="18" charset="0"/>
              </a:rPr>
              <a:t>i</a:t>
            </a:r>
            <a:r>
              <a:rPr lang="en-US" altLang="ko-KR" b="1" dirty="0">
                <a:latin typeface="Georgia" pitchFamily="18" charset="0"/>
              </a:rPr>
              <a:t> in 1:15</a:t>
            </a:r>
            <a:r>
              <a:rPr lang="en-US" altLang="ko-KR" b="1" dirty="0" smtClean="0">
                <a:latin typeface="Georgia" pitchFamily="18" charset="0"/>
              </a:rPr>
              <a:t>) </a:t>
            </a:r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 smtClean="0">
                <a:latin typeface="Georgia" pitchFamily="18" charset="0"/>
              </a:rPr>
              <a:t>[</a:t>
            </a:r>
            <a:r>
              <a:rPr lang="en-US" altLang="ko-KR" b="1" dirty="0" err="1" smtClean="0">
                <a:latin typeface="Georgia" pitchFamily="18" charset="0"/>
              </a:rPr>
              <a:t>i</a:t>
            </a:r>
            <a:r>
              <a:rPr lang="en-US" altLang="ko-KR" b="1" dirty="0">
                <a:latin typeface="Georgia" pitchFamily="18" charset="0"/>
              </a:rPr>
              <a:t>] &lt;- </a:t>
            </a:r>
            <a:r>
              <a:rPr lang="en-US" altLang="ko-KR" b="1" dirty="0" smtClean="0">
                <a:latin typeface="Georgia" pitchFamily="18" charset="0"/>
              </a:rPr>
              <a:t>sum(</a:t>
            </a:r>
            <a:r>
              <a:rPr lang="en-US" altLang="ko-KR" b="1" dirty="0" err="1" smtClean="0">
                <a:latin typeface="Georgia" pitchFamily="18" charset="0"/>
              </a:rPr>
              <a:t>kmeans</a:t>
            </a:r>
            <a:r>
              <a:rPr lang="en-US" altLang="ko-KR" b="1" dirty="0" smtClean="0">
                <a:latin typeface="Georgia" pitchFamily="18" charset="0"/>
              </a:rPr>
              <a:t>(</a:t>
            </a:r>
            <a:r>
              <a:rPr lang="en-US" altLang="ko-KR" b="1" dirty="0" err="1" smtClean="0">
                <a:latin typeface="Georgia" pitchFamily="18" charset="0"/>
              </a:rPr>
              <a:t>mywine</a:t>
            </a:r>
            <a:r>
              <a:rPr lang="en-US" altLang="ko-KR" b="1" dirty="0" smtClean="0">
                <a:latin typeface="Georgia" pitchFamily="18" charset="0"/>
              </a:rPr>
              <a:t>, </a:t>
            </a:r>
            <a:r>
              <a:rPr lang="en-US" altLang="ko-KR" b="1" dirty="0">
                <a:latin typeface="Georgia" pitchFamily="18" charset="0"/>
              </a:rPr>
              <a:t>centers=</a:t>
            </a:r>
            <a:r>
              <a:rPr lang="en-US" altLang="ko-KR" b="1" dirty="0" err="1">
                <a:latin typeface="Georgia" pitchFamily="18" charset="0"/>
              </a:rPr>
              <a:t>i</a:t>
            </a:r>
            <a:r>
              <a:rPr lang="en-US" altLang="ko-KR" b="1" dirty="0">
                <a:latin typeface="Georgia" pitchFamily="18" charset="0"/>
              </a:rPr>
              <a:t>)$</a:t>
            </a:r>
            <a:r>
              <a:rPr lang="en-US" altLang="ko-KR" b="1" dirty="0" err="1">
                <a:latin typeface="Georgia" pitchFamily="18" charset="0"/>
              </a:rPr>
              <a:t>withinss</a:t>
            </a:r>
            <a:r>
              <a:rPr lang="en-US" altLang="ko-KR" b="1" dirty="0">
                <a:latin typeface="Georgia" pitchFamily="18" charset="0"/>
              </a:rPr>
              <a:t>)</a:t>
            </a:r>
          </a:p>
          <a:p>
            <a:r>
              <a:rPr lang="en-US" altLang="ko-KR" b="1" dirty="0">
                <a:latin typeface="Georgia" pitchFamily="18" charset="0"/>
              </a:rPr>
              <a:t>plot(1:15, </a:t>
            </a:r>
            <a:r>
              <a:rPr lang="en-US" altLang="ko-KR" b="1" dirty="0" err="1" smtClean="0">
                <a:latin typeface="Georgia" pitchFamily="18" charset="0"/>
              </a:rPr>
              <a:t>ss</a:t>
            </a:r>
            <a:r>
              <a:rPr lang="en-US" altLang="ko-KR" b="1" dirty="0">
                <a:latin typeface="Georgia" pitchFamily="18" charset="0"/>
              </a:rPr>
              <a:t>, type="b", </a:t>
            </a:r>
            <a:r>
              <a:rPr lang="en-US" altLang="ko-KR" b="1" dirty="0" err="1">
                <a:latin typeface="Georgia" pitchFamily="18" charset="0"/>
              </a:rPr>
              <a:t>xlab</a:t>
            </a:r>
            <a:r>
              <a:rPr lang="en-US" altLang="ko-KR" b="1" dirty="0">
                <a:latin typeface="Georgia" pitchFamily="18" charset="0"/>
              </a:rPr>
              <a:t>="</a:t>
            </a:r>
            <a:r>
              <a:rPr lang="ko-KR" altLang="en-US" b="1" dirty="0">
                <a:latin typeface="Georgia" pitchFamily="18" charset="0"/>
              </a:rPr>
              <a:t>클러스터 개수</a:t>
            </a:r>
            <a:r>
              <a:rPr lang="en-US" altLang="ko-KR" b="1" dirty="0">
                <a:latin typeface="Georgia" pitchFamily="18" charset="0"/>
              </a:rPr>
              <a:t>", </a:t>
            </a:r>
            <a:r>
              <a:rPr lang="en-US" altLang="ko-KR" b="1" dirty="0" err="1">
                <a:latin typeface="Georgia" pitchFamily="18" charset="0"/>
              </a:rPr>
              <a:t>ylab</a:t>
            </a:r>
            <a:r>
              <a:rPr lang="en-US" altLang="ko-KR" b="1" dirty="0">
                <a:latin typeface="Georgia" pitchFamily="18" charset="0"/>
              </a:rPr>
              <a:t>="</a:t>
            </a:r>
            <a:r>
              <a:rPr lang="ko-KR" altLang="en-US" b="1" dirty="0">
                <a:latin typeface="Georgia" pitchFamily="18" charset="0"/>
              </a:rPr>
              <a:t>각 클러스터 </a:t>
            </a:r>
            <a:r>
              <a:rPr lang="en-US" altLang="ko-KR" b="1" dirty="0">
                <a:latin typeface="Georgia" pitchFamily="18" charset="0"/>
              </a:rPr>
              <a:t>SS</a:t>
            </a:r>
            <a:r>
              <a:rPr lang="ko-KR" altLang="en-US" b="1" dirty="0">
                <a:latin typeface="Georgia" pitchFamily="18" charset="0"/>
              </a:rPr>
              <a:t>의 합</a:t>
            </a:r>
            <a:r>
              <a:rPr lang="en-US" altLang="ko-KR" b="1" dirty="0">
                <a:latin typeface="Georgia" pitchFamily="18" charset="0"/>
              </a:rPr>
              <a:t>")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356992"/>
            <a:ext cx="4512501" cy="320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2058194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605" y="1484784"/>
            <a:ext cx="10972800" cy="476780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K-medoids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3445" y="2204865"/>
            <a:ext cx="1008112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Georgia" pitchFamily="18" charset="0"/>
              </a:rPr>
              <a:t>library(cluster)</a:t>
            </a:r>
          </a:p>
          <a:p>
            <a:r>
              <a:rPr lang="en-US" altLang="ko-KR" sz="1600" b="1" dirty="0" err="1" smtClean="0">
                <a:latin typeface="Georgia" pitchFamily="18" charset="0"/>
              </a:rPr>
              <a:t>myiris.pam</a:t>
            </a:r>
            <a:r>
              <a:rPr lang="en-US" altLang="ko-KR" sz="1600" b="1" dirty="0" smtClean="0">
                <a:latin typeface="Georgia" pitchFamily="18" charset="0"/>
              </a:rPr>
              <a:t> &lt;- pam(myiris,3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table (</a:t>
            </a:r>
            <a:r>
              <a:rPr lang="en-US" altLang="ko-KR" sz="1600" b="1" dirty="0" err="1">
                <a:latin typeface="Georgia" pitchFamily="18" charset="0"/>
              </a:rPr>
              <a:t>myiris.pam$clustering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  <a:endParaRPr lang="en-US" altLang="ko-KR" sz="1600" b="1" dirty="0">
              <a:latin typeface="Georgia" pitchFamily="18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15947" y="3580154"/>
            <a:ext cx="5224636" cy="1060897"/>
            <a:chOff x="4211960" y="3580153"/>
            <a:chExt cx="3918477" cy="106089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580153"/>
              <a:ext cx="2694341" cy="1060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211960" y="3947141"/>
              <a:ext cx="366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VS.</a:t>
              </a:r>
              <a:endParaRPr lang="ko-KR" altLang="en-US" dirty="0"/>
            </a:p>
          </p:txBody>
        </p:sp>
      </p:grp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599575"/>
            <a:ext cx="3399093" cy="106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00256" y="4857075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63553" y="485986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K-medoids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55" y="1844824"/>
            <a:ext cx="672075" cy="504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41" y="5577938"/>
            <a:ext cx="25683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Outlier</a:t>
            </a:r>
            <a:r>
              <a:rPr lang="ko-KR" altLang="en-US" sz="2800" b="1" dirty="0" smtClean="0"/>
              <a:t>에 강함 </a:t>
            </a:r>
            <a:r>
              <a:rPr lang="en-US" altLang="ko-KR" sz="2800" b="1" dirty="0" smtClean="0"/>
              <a:t>!</a:t>
            </a:r>
          </a:p>
          <a:p>
            <a:r>
              <a:rPr lang="en-US" altLang="ko-KR" sz="2800" b="1" dirty="0" smtClean="0"/>
              <a:t>why?</a:t>
            </a:r>
            <a:endParaRPr lang="ko-KR" altLang="en-US" sz="2800" b="1" dirty="0"/>
          </a:p>
        </p:txBody>
      </p:sp>
      <p:sp>
        <p:nvSpPr>
          <p:cNvPr id="8" name="자유형 7"/>
          <p:cNvSpPr/>
          <p:nvPr/>
        </p:nvSpPr>
        <p:spPr>
          <a:xfrm>
            <a:off x="4495800" y="5076826"/>
            <a:ext cx="939800" cy="523875"/>
          </a:xfrm>
          <a:custGeom>
            <a:avLst/>
            <a:gdLst>
              <a:gd name="connsiteX0" fmla="*/ 0 w 704850"/>
              <a:gd name="connsiteY0" fmla="*/ 0 h 523875"/>
              <a:gd name="connsiteX1" fmla="*/ 514350 w 704850"/>
              <a:gd name="connsiteY1" fmla="*/ 95250 h 523875"/>
              <a:gd name="connsiteX2" fmla="*/ 704850 w 704850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850" h="523875">
                <a:moveTo>
                  <a:pt x="0" y="0"/>
                </a:moveTo>
                <a:cubicBezTo>
                  <a:pt x="198437" y="3969"/>
                  <a:pt x="396875" y="7938"/>
                  <a:pt x="514350" y="95250"/>
                </a:cubicBezTo>
                <a:cubicBezTo>
                  <a:pt x="631825" y="182562"/>
                  <a:pt x="668337" y="353218"/>
                  <a:pt x="704850" y="523875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63749" y="5721665"/>
            <a:ext cx="2350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outlier</a:t>
            </a:r>
            <a:r>
              <a:rPr lang="ko-KR" altLang="en-US" sz="2800" b="1" dirty="0" smtClean="0"/>
              <a:t>에 약함</a:t>
            </a:r>
            <a:endParaRPr lang="ko-KR" altLang="en-US" sz="2800" b="1" dirty="0"/>
          </a:p>
        </p:txBody>
      </p:sp>
      <p:sp>
        <p:nvSpPr>
          <p:cNvPr id="15" name="자유형 14"/>
          <p:cNvSpPr/>
          <p:nvPr/>
        </p:nvSpPr>
        <p:spPr>
          <a:xfrm>
            <a:off x="9744405" y="5220553"/>
            <a:ext cx="199103" cy="523875"/>
          </a:xfrm>
          <a:custGeom>
            <a:avLst/>
            <a:gdLst>
              <a:gd name="connsiteX0" fmla="*/ 0 w 704850"/>
              <a:gd name="connsiteY0" fmla="*/ 0 h 523875"/>
              <a:gd name="connsiteX1" fmla="*/ 514350 w 704850"/>
              <a:gd name="connsiteY1" fmla="*/ 95250 h 523875"/>
              <a:gd name="connsiteX2" fmla="*/ 704850 w 704850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850" h="523875">
                <a:moveTo>
                  <a:pt x="0" y="0"/>
                </a:moveTo>
                <a:cubicBezTo>
                  <a:pt x="198437" y="3969"/>
                  <a:pt x="396875" y="7938"/>
                  <a:pt x="514350" y="95250"/>
                </a:cubicBezTo>
                <a:cubicBezTo>
                  <a:pt x="631825" y="182562"/>
                  <a:pt x="668337" y="353218"/>
                  <a:pt x="704850" y="523875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28902" y="3055444"/>
            <a:ext cx="926573" cy="5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4" grpId="0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바닥글 개체 틀 2"/>
          <p:cNvSpPr>
            <a:spLocks noGrp="1"/>
          </p:cNvSpPr>
          <p:nvPr>
            <p:ph type="ftr" sz="quarter" idx="11"/>
          </p:nvPr>
        </p:nvSpPr>
        <p:spPr bwMode="auto">
          <a:xfrm>
            <a:off x="6481234" y="6400800"/>
            <a:ext cx="5615517" cy="27463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300" dirty="0" smtClean="0">
                <a:solidFill>
                  <a:srgbClr val="E9F3F6"/>
                </a:solidFill>
              </a:rPr>
              <a:t>Data Mining Lab., Univ. of Seoul, Copyright ® 2008</a:t>
            </a:r>
          </a:p>
          <a:p>
            <a:endParaRPr lang="en-US" altLang="ko-KR" sz="1300" dirty="0" smtClean="0">
              <a:solidFill>
                <a:srgbClr val="E9F3F6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75520" y="1700808"/>
            <a:ext cx="7200800" cy="3886200"/>
            <a:chOff x="1344" y="1440"/>
            <a:chExt cx="3456" cy="244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344" y="1632"/>
              <a:ext cx="3456" cy="2064"/>
              <a:chOff x="672" y="1584"/>
              <a:chExt cx="3456" cy="2064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60" y="1920"/>
                <a:ext cx="247" cy="227"/>
                <a:chOff x="1001" y="1728"/>
                <a:chExt cx="247" cy="227"/>
              </a:xfrm>
            </p:grpSpPr>
            <p:sp>
              <p:nvSpPr>
                <p:cNvPr id="553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a</a:t>
                  </a:r>
                </a:p>
              </p:txBody>
            </p:sp>
            <p:sp>
              <p:nvSpPr>
                <p:cNvPr id="55362" name="Oval 8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5" name="Group 9"/>
              <p:cNvGrpSpPr>
                <a:grpSpLocks/>
              </p:cNvGrpSpPr>
              <p:nvPr/>
            </p:nvGrpSpPr>
            <p:grpSpPr bwMode="auto">
              <a:xfrm>
                <a:off x="960" y="2208"/>
                <a:ext cx="247" cy="227"/>
                <a:chOff x="1001" y="1728"/>
                <a:chExt cx="247" cy="227"/>
              </a:xfrm>
            </p:grpSpPr>
            <p:sp>
              <p:nvSpPr>
                <p:cNvPr id="5535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b</a:t>
                  </a:r>
                </a:p>
              </p:txBody>
            </p:sp>
            <p:sp>
              <p:nvSpPr>
                <p:cNvPr id="55360" name="Oval 11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6" name="Group 12"/>
              <p:cNvGrpSpPr>
                <a:grpSpLocks/>
              </p:cNvGrpSpPr>
              <p:nvPr/>
            </p:nvGrpSpPr>
            <p:grpSpPr bwMode="auto">
              <a:xfrm>
                <a:off x="960" y="2496"/>
                <a:ext cx="247" cy="227"/>
                <a:chOff x="1001" y="1728"/>
                <a:chExt cx="247" cy="227"/>
              </a:xfrm>
            </p:grpSpPr>
            <p:sp>
              <p:nvSpPr>
                <p:cNvPr id="5535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c</a:t>
                  </a:r>
                </a:p>
              </p:txBody>
            </p:sp>
            <p:sp>
              <p:nvSpPr>
                <p:cNvPr id="55358" name="Oval 14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960" y="3072"/>
                <a:ext cx="247" cy="227"/>
                <a:chOff x="1001" y="1728"/>
                <a:chExt cx="247" cy="227"/>
              </a:xfrm>
            </p:grpSpPr>
            <p:sp>
              <p:nvSpPr>
                <p:cNvPr id="5535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d</a:t>
                  </a:r>
                </a:p>
              </p:txBody>
            </p:sp>
            <p:sp>
              <p:nvSpPr>
                <p:cNvPr id="55356" name="Oval 17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8" name="Group 18"/>
              <p:cNvGrpSpPr>
                <a:grpSpLocks/>
              </p:cNvGrpSpPr>
              <p:nvPr/>
            </p:nvGrpSpPr>
            <p:grpSpPr bwMode="auto">
              <a:xfrm>
                <a:off x="960" y="2784"/>
                <a:ext cx="247" cy="227"/>
                <a:chOff x="1001" y="1728"/>
                <a:chExt cx="247" cy="227"/>
              </a:xfrm>
            </p:grpSpPr>
            <p:sp>
              <p:nvSpPr>
                <p:cNvPr id="553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e</a:t>
                  </a:r>
                </a:p>
              </p:txBody>
            </p:sp>
            <p:sp>
              <p:nvSpPr>
                <p:cNvPr id="55354" name="Oval 20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9" name="Group 21"/>
              <p:cNvGrpSpPr>
                <a:grpSpLocks/>
              </p:cNvGrpSpPr>
              <p:nvPr/>
            </p:nvGrpSpPr>
            <p:grpSpPr bwMode="auto">
              <a:xfrm>
                <a:off x="1536" y="2016"/>
                <a:ext cx="418" cy="227"/>
                <a:chOff x="1001" y="1728"/>
                <a:chExt cx="247" cy="227"/>
              </a:xfrm>
            </p:grpSpPr>
            <p:sp>
              <p:nvSpPr>
                <p:cNvPr id="5535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a b</a:t>
                  </a:r>
                </a:p>
              </p:txBody>
            </p:sp>
            <p:sp>
              <p:nvSpPr>
                <p:cNvPr id="55352" name="Oval 23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10" name="Group 24"/>
              <p:cNvGrpSpPr>
                <a:grpSpLocks/>
              </p:cNvGrpSpPr>
              <p:nvPr/>
            </p:nvGrpSpPr>
            <p:grpSpPr bwMode="auto">
              <a:xfrm>
                <a:off x="2693" y="2608"/>
                <a:ext cx="576" cy="227"/>
                <a:chOff x="1001" y="1728"/>
                <a:chExt cx="247" cy="227"/>
              </a:xfrm>
            </p:grpSpPr>
            <p:sp>
              <p:nvSpPr>
                <p:cNvPr id="5534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c d e</a:t>
                  </a:r>
                </a:p>
              </p:txBody>
            </p:sp>
            <p:sp>
              <p:nvSpPr>
                <p:cNvPr id="55350" name="Oval 26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11" name="Group 27"/>
              <p:cNvGrpSpPr>
                <a:grpSpLocks/>
              </p:cNvGrpSpPr>
              <p:nvPr/>
            </p:nvGrpSpPr>
            <p:grpSpPr bwMode="auto">
              <a:xfrm>
                <a:off x="2073" y="2934"/>
                <a:ext cx="432" cy="227"/>
                <a:chOff x="1001" y="1728"/>
                <a:chExt cx="247" cy="227"/>
              </a:xfrm>
            </p:grpSpPr>
            <p:sp>
              <p:nvSpPr>
                <p:cNvPr id="55347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>
                      <a:latin typeface="Verdana" pitchFamily="34" charset="0"/>
                    </a:rPr>
                    <a:t>d e</a:t>
                  </a:r>
                </a:p>
              </p:txBody>
            </p:sp>
            <p:sp>
              <p:nvSpPr>
                <p:cNvPr id="55348" name="Oval 29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12" name="Group 30"/>
              <p:cNvGrpSpPr>
                <a:grpSpLocks/>
              </p:cNvGrpSpPr>
              <p:nvPr/>
            </p:nvGrpSpPr>
            <p:grpSpPr bwMode="auto">
              <a:xfrm>
                <a:off x="3248" y="2226"/>
                <a:ext cx="864" cy="227"/>
                <a:chOff x="1001" y="1728"/>
                <a:chExt cx="247" cy="227"/>
              </a:xfrm>
            </p:grpSpPr>
            <p:sp>
              <p:nvSpPr>
                <p:cNvPr id="553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008" y="1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latinLnBrk="0">
                    <a:spcBef>
                      <a:spcPct val="50000"/>
                    </a:spcBef>
                  </a:pPr>
                  <a:r>
                    <a:rPr kumimoji="0" lang="en-US" altLang="ko-KR" sz="1600" dirty="0">
                      <a:latin typeface="Verdana" pitchFamily="34" charset="0"/>
                    </a:rPr>
                    <a:t>a b c d e</a:t>
                  </a:r>
                </a:p>
              </p:txBody>
            </p:sp>
            <p:sp>
              <p:nvSpPr>
                <p:cNvPr id="55346" name="Oval 32"/>
                <p:cNvSpPr>
                  <a:spLocks noChangeArrowheads="1"/>
                </p:cNvSpPr>
                <p:nvPr/>
              </p:nvSpPr>
              <p:spPr bwMode="auto">
                <a:xfrm>
                  <a:off x="1001" y="1745"/>
                  <a:ext cx="210" cy="21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kumimoji="0" lang="ko-KR" altLang="en-US"/>
                </a:p>
              </p:txBody>
            </p:sp>
          </p:grpSp>
          <p:grpSp>
            <p:nvGrpSpPr>
              <p:cNvPr id="13" name="Group 33"/>
              <p:cNvGrpSpPr>
                <a:grpSpLocks/>
              </p:cNvGrpSpPr>
              <p:nvPr/>
            </p:nvGrpSpPr>
            <p:grpSpPr bwMode="auto">
              <a:xfrm>
                <a:off x="768" y="1584"/>
                <a:ext cx="3360" cy="144"/>
                <a:chOff x="768" y="1584"/>
                <a:chExt cx="3360" cy="144"/>
              </a:xfrm>
            </p:grpSpPr>
            <p:sp>
              <p:nvSpPr>
                <p:cNvPr id="55339" name="Line 34"/>
                <p:cNvSpPr>
                  <a:spLocks noChangeShapeType="1"/>
                </p:cNvSpPr>
                <p:nvPr/>
              </p:nvSpPr>
              <p:spPr bwMode="auto">
                <a:xfrm>
                  <a:off x="768" y="1728"/>
                  <a:ext cx="33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40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056" y="158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4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680" y="158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42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304" y="158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43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928" y="158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44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600" y="158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" name="Group 40"/>
              <p:cNvGrpSpPr>
                <a:grpSpLocks/>
              </p:cNvGrpSpPr>
              <p:nvPr/>
            </p:nvGrpSpPr>
            <p:grpSpPr bwMode="auto">
              <a:xfrm>
                <a:off x="672" y="3504"/>
                <a:ext cx="3216" cy="144"/>
                <a:chOff x="672" y="3552"/>
                <a:chExt cx="3216" cy="144"/>
              </a:xfrm>
            </p:grpSpPr>
            <p:sp>
              <p:nvSpPr>
                <p:cNvPr id="55333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672" y="3552"/>
                  <a:ext cx="32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34" name="Line 42"/>
                <p:cNvSpPr>
                  <a:spLocks noChangeShapeType="1"/>
                </p:cNvSpPr>
                <p:nvPr/>
              </p:nvSpPr>
              <p:spPr bwMode="auto">
                <a:xfrm>
                  <a:off x="1056" y="355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35" name="Line 43"/>
                <p:cNvSpPr>
                  <a:spLocks noChangeShapeType="1"/>
                </p:cNvSpPr>
                <p:nvPr/>
              </p:nvSpPr>
              <p:spPr bwMode="auto">
                <a:xfrm>
                  <a:off x="1680" y="355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36" name="Line 44"/>
                <p:cNvSpPr>
                  <a:spLocks noChangeShapeType="1"/>
                </p:cNvSpPr>
                <p:nvPr/>
              </p:nvSpPr>
              <p:spPr bwMode="auto">
                <a:xfrm>
                  <a:off x="2304" y="355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37" name="Line 45"/>
                <p:cNvSpPr>
                  <a:spLocks noChangeShapeType="1"/>
                </p:cNvSpPr>
                <p:nvPr/>
              </p:nvSpPr>
              <p:spPr bwMode="auto">
                <a:xfrm>
                  <a:off x="2928" y="355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5338" name="Line 46"/>
                <p:cNvSpPr>
                  <a:spLocks noChangeShapeType="1"/>
                </p:cNvSpPr>
                <p:nvPr/>
              </p:nvSpPr>
              <p:spPr bwMode="auto">
                <a:xfrm>
                  <a:off x="3600" y="355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5" name="Group 47"/>
            <p:cNvGrpSpPr>
              <a:grpSpLocks/>
            </p:cNvGrpSpPr>
            <p:nvPr/>
          </p:nvGrpSpPr>
          <p:grpSpPr bwMode="auto">
            <a:xfrm>
              <a:off x="1536" y="3696"/>
              <a:ext cx="2976" cy="192"/>
              <a:chOff x="1536" y="3696"/>
              <a:chExt cx="2976" cy="192"/>
            </a:xfrm>
          </p:grpSpPr>
          <p:sp>
            <p:nvSpPr>
              <p:cNvPr id="55317" name="Text Box 48"/>
              <p:cNvSpPr txBox="1">
                <a:spLocks noChangeArrowheads="1"/>
              </p:cNvSpPr>
              <p:nvPr/>
            </p:nvSpPr>
            <p:spPr bwMode="auto">
              <a:xfrm>
                <a:off x="1536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4step</a:t>
                </a:r>
              </a:p>
            </p:txBody>
          </p:sp>
          <p:sp>
            <p:nvSpPr>
              <p:cNvPr id="55318" name="Text Box 49"/>
              <p:cNvSpPr txBox="1">
                <a:spLocks noChangeArrowheads="1"/>
              </p:cNvSpPr>
              <p:nvPr/>
            </p:nvSpPr>
            <p:spPr bwMode="auto">
              <a:xfrm>
                <a:off x="2160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3step</a:t>
                </a:r>
              </a:p>
            </p:txBody>
          </p:sp>
          <p:sp>
            <p:nvSpPr>
              <p:cNvPr id="55319" name="Text Box 50"/>
              <p:cNvSpPr txBox="1">
                <a:spLocks noChangeArrowheads="1"/>
              </p:cNvSpPr>
              <p:nvPr/>
            </p:nvSpPr>
            <p:spPr bwMode="auto">
              <a:xfrm>
                <a:off x="2784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2step</a:t>
                </a:r>
              </a:p>
            </p:txBody>
          </p:sp>
          <p:sp>
            <p:nvSpPr>
              <p:cNvPr id="55320" name="Text Box 51"/>
              <p:cNvSpPr txBox="1">
                <a:spLocks noChangeArrowheads="1"/>
              </p:cNvSpPr>
              <p:nvPr/>
            </p:nvSpPr>
            <p:spPr bwMode="auto">
              <a:xfrm>
                <a:off x="3408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1step</a:t>
                </a:r>
              </a:p>
            </p:txBody>
          </p:sp>
          <p:sp>
            <p:nvSpPr>
              <p:cNvPr id="55321" name="Text Box 52"/>
              <p:cNvSpPr txBox="1">
                <a:spLocks noChangeArrowheads="1"/>
              </p:cNvSpPr>
              <p:nvPr/>
            </p:nvSpPr>
            <p:spPr bwMode="auto">
              <a:xfrm>
                <a:off x="4080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0step</a:t>
                </a:r>
              </a:p>
            </p:txBody>
          </p:sp>
        </p:grpSp>
        <p:grpSp>
          <p:nvGrpSpPr>
            <p:cNvPr id="16" name="Group 53"/>
            <p:cNvGrpSpPr>
              <a:grpSpLocks/>
            </p:cNvGrpSpPr>
            <p:nvPr/>
          </p:nvGrpSpPr>
          <p:grpSpPr bwMode="auto">
            <a:xfrm>
              <a:off x="1536" y="1440"/>
              <a:ext cx="2976" cy="192"/>
              <a:chOff x="1536" y="3696"/>
              <a:chExt cx="2976" cy="192"/>
            </a:xfrm>
          </p:grpSpPr>
          <p:sp>
            <p:nvSpPr>
              <p:cNvPr id="55312" name="Text Box 54"/>
              <p:cNvSpPr txBox="1">
                <a:spLocks noChangeArrowheads="1"/>
              </p:cNvSpPr>
              <p:nvPr/>
            </p:nvSpPr>
            <p:spPr bwMode="auto">
              <a:xfrm>
                <a:off x="1536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 dirty="0" smtClean="0">
                    <a:latin typeface="Verdana" pitchFamily="34" charset="0"/>
                  </a:rPr>
                  <a:t>0step</a:t>
                </a:r>
                <a:endParaRPr kumimoji="0" lang="en-US" altLang="ko-KR" sz="1400" dirty="0">
                  <a:latin typeface="Verdana" pitchFamily="34" charset="0"/>
                </a:endParaRPr>
              </a:p>
            </p:txBody>
          </p:sp>
          <p:sp>
            <p:nvSpPr>
              <p:cNvPr id="55313" name="Text Box 55"/>
              <p:cNvSpPr txBox="1">
                <a:spLocks noChangeArrowheads="1"/>
              </p:cNvSpPr>
              <p:nvPr/>
            </p:nvSpPr>
            <p:spPr bwMode="auto">
              <a:xfrm>
                <a:off x="2160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1step</a:t>
                </a:r>
              </a:p>
            </p:txBody>
          </p:sp>
          <p:sp>
            <p:nvSpPr>
              <p:cNvPr id="55314" name="Text Box 56"/>
              <p:cNvSpPr txBox="1">
                <a:spLocks noChangeArrowheads="1"/>
              </p:cNvSpPr>
              <p:nvPr/>
            </p:nvSpPr>
            <p:spPr bwMode="auto">
              <a:xfrm>
                <a:off x="2784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2step</a:t>
                </a:r>
              </a:p>
            </p:txBody>
          </p:sp>
          <p:sp>
            <p:nvSpPr>
              <p:cNvPr id="55315" name="Text Box 57"/>
              <p:cNvSpPr txBox="1">
                <a:spLocks noChangeArrowheads="1"/>
              </p:cNvSpPr>
              <p:nvPr/>
            </p:nvSpPr>
            <p:spPr bwMode="auto">
              <a:xfrm>
                <a:off x="3408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>
                    <a:latin typeface="Verdana" pitchFamily="34" charset="0"/>
                  </a:rPr>
                  <a:t>3step</a:t>
                </a:r>
              </a:p>
            </p:txBody>
          </p:sp>
          <p:sp>
            <p:nvSpPr>
              <p:cNvPr id="55316" name="Text Box 58"/>
              <p:cNvSpPr txBox="1">
                <a:spLocks noChangeArrowheads="1"/>
              </p:cNvSpPr>
              <p:nvPr/>
            </p:nvSpPr>
            <p:spPr bwMode="auto">
              <a:xfrm>
                <a:off x="4080" y="3696"/>
                <a:ext cx="4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1400" dirty="0">
                    <a:latin typeface="Verdana" pitchFamily="34" charset="0"/>
                  </a:rPr>
                  <a:t>4step</a:t>
                </a:r>
              </a:p>
            </p:txBody>
          </p:sp>
        </p:grpSp>
        <p:cxnSp>
          <p:nvCxnSpPr>
            <p:cNvPr id="55304" name="AutoShape 59"/>
            <p:cNvCxnSpPr>
              <a:cxnSpLocks noChangeShapeType="1"/>
              <a:stCxn id="55352" idx="2"/>
              <a:endCxn id="55362" idx="6"/>
            </p:cNvCxnSpPr>
            <p:nvPr/>
          </p:nvCxnSpPr>
          <p:spPr bwMode="auto">
            <a:xfrm flipH="1" flipV="1">
              <a:off x="1842" y="2090"/>
              <a:ext cx="366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05" name="AutoShape 60"/>
            <p:cNvCxnSpPr>
              <a:cxnSpLocks noChangeShapeType="1"/>
              <a:stCxn id="55352" idx="2"/>
              <a:endCxn id="55360" idx="6"/>
            </p:cNvCxnSpPr>
            <p:nvPr/>
          </p:nvCxnSpPr>
          <p:spPr bwMode="auto">
            <a:xfrm flipH="1">
              <a:off x="1842" y="2186"/>
              <a:ext cx="366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06" name="AutoShape 61"/>
            <p:cNvCxnSpPr>
              <a:cxnSpLocks noChangeShapeType="1"/>
              <a:stCxn id="55354" idx="6"/>
              <a:endCxn id="55348" idx="2"/>
            </p:cNvCxnSpPr>
            <p:nvPr/>
          </p:nvCxnSpPr>
          <p:spPr bwMode="auto">
            <a:xfrm>
              <a:off x="1842" y="2954"/>
              <a:ext cx="903" cy="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07" name="AutoShape 62"/>
            <p:cNvCxnSpPr>
              <a:cxnSpLocks noChangeShapeType="1"/>
              <a:stCxn id="55348" idx="2"/>
              <a:endCxn id="55356" idx="6"/>
            </p:cNvCxnSpPr>
            <p:nvPr/>
          </p:nvCxnSpPr>
          <p:spPr bwMode="auto">
            <a:xfrm flipH="1">
              <a:off x="1842" y="3104"/>
              <a:ext cx="903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08" name="AutoShape 63"/>
            <p:cNvCxnSpPr>
              <a:cxnSpLocks noChangeShapeType="1"/>
              <a:stCxn id="55358" idx="6"/>
              <a:endCxn id="55350" idx="2"/>
            </p:cNvCxnSpPr>
            <p:nvPr/>
          </p:nvCxnSpPr>
          <p:spPr bwMode="auto">
            <a:xfrm>
              <a:off x="1842" y="2666"/>
              <a:ext cx="1523" cy="1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09" name="AutoShape 64"/>
            <p:cNvCxnSpPr>
              <a:cxnSpLocks noChangeShapeType="1"/>
              <a:stCxn id="55350" idx="2"/>
              <a:endCxn id="55348" idx="6"/>
            </p:cNvCxnSpPr>
            <p:nvPr/>
          </p:nvCxnSpPr>
          <p:spPr bwMode="auto">
            <a:xfrm flipH="1">
              <a:off x="3112" y="2778"/>
              <a:ext cx="253" cy="3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10" name="AutoShape 65"/>
            <p:cNvCxnSpPr>
              <a:cxnSpLocks noChangeShapeType="1"/>
              <a:stCxn id="55350" idx="6"/>
              <a:endCxn id="55346" idx="2"/>
            </p:cNvCxnSpPr>
            <p:nvPr/>
          </p:nvCxnSpPr>
          <p:spPr bwMode="auto">
            <a:xfrm flipV="1">
              <a:off x="3855" y="2396"/>
              <a:ext cx="65" cy="3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55311" name="AutoShape 66"/>
            <p:cNvCxnSpPr>
              <a:cxnSpLocks noChangeShapeType="1"/>
              <a:stCxn id="55352" idx="6"/>
              <a:endCxn id="55346" idx="2"/>
            </p:cNvCxnSpPr>
            <p:nvPr/>
          </p:nvCxnSpPr>
          <p:spPr bwMode="auto">
            <a:xfrm>
              <a:off x="2563" y="2186"/>
              <a:ext cx="1357" cy="2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cxnSp>
      </p:grpSp>
      <p:sp>
        <p:nvSpPr>
          <p:cNvPr id="6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371" y="332656"/>
            <a:ext cx="11760629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800" dirty="0" err="1" smtClean="0"/>
              <a:t>계층형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clustering</a:t>
            </a:r>
            <a:endParaRPr lang="en-US" altLang="ko-KR" sz="4000" dirty="0"/>
          </a:p>
        </p:txBody>
      </p:sp>
      <p:sp>
        <p:nvSpPr>
          <p:cNvPr id="69" name="슬라이드 번호 개체 틀 36"/>
          <p:cNvSpPr>
            <a:spLocks noGrp="1"/>
          </p:cNvSpPr>
          <p:nvPr>
            <p:ph type="sldNum" sz="quarter" idx="12"/>
          </p:nvPr>
        </p:nvSpPr>
        <p:spPr>
          <a:xfrm>
            <a:off x="10566400" y="6356351"/>
            <a:ext cx="10160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88061" y="2049542"/>
            <a:ext cx="1965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Bottom-up</a:t>
            </a:r>
            <a:br>
              <a:rPr lang="en-US" altLang="ko-KR" sz="2000" b="1" dirty="0" smtClean="0">
                <a:solidFill>
                  <a:srgbClr val="FF0000"/>
                </a:solidFill>
              </a:rPr>
            </a:br>
            <a:r>
              <a:rPr lang="en-US" altLang="ko-KR" sz="2000" b="1" dirty="0" smtClean="0">
                <a:solidFill>
                  <a:srgbClr val="FF0000"/>
                </a:solidFill>
              </a:rPr>
              <a:t>(agglomerative)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76320" y="4853553"/>
            <a:ext cx="1282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Top-down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(divisive)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Hierarchical Agglomerative Clustering</a:t>
            </a:r>
            <a:br>
              <a:rPr lang="en-US" altLang="ko-KR" sz="3200" dirty="0" smtClean="0"/>
            </a:br>
            <a:r>
              <a:rPr lang="en-US" altLang="ko-KR" sz="3200" dirty="0" smtClean="0"/>
              <a:t>(HAC)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Georgia" panose="02040502050405020303" pitchFamily="18" charset="0"/>
              </a:rPr>
              <a:t>5</a:t>
            </a:r>
            <a:r>
              <a:rPr lang="ko-KR" altLang="en-US" sz="2400" dirty="0" smtClean="0">
                <a:latin typeface="Georgia" panose="02040502050405020303" pitchFamily="18" charset="0"/>
              </a:rPr>
              <a:t>가지 유형</a:t>
            </a:r>
            <a:endParaRPr lang="en-US" altLang="ko-KR" sz="2400" dirty="0" smtClean="0">
              <a:latin typeface="Georgia" panose="02040502050405020303" pitchFamily="18" charset="0"/>
            </a:endParaRPr>
          </a:p>
          <a:p>
            <a:pPr lvl="1"/>
            <a:r>
              <a:rPr lang="en-US" altLang="ko-KR" sz="2000" dirty="0" smtClean="0">
                <a:latin typeface="Georgia" panose="02040502050405020303" pitchFamily="18" charset="0"/>
              </a:rPr>
              <a:t>Simple linkage</a:t>
            </a:r>
          </a:p>
          <a:p>
            <a:pPr lvl="1"/>
            <a:r>
              <a:rPr lang="en-US" altLang="ko-KR" sz="2000" dirty="0" smtClean="0">
                <a:latin typeface="Georgia" panose="02040502050405020303" pitchFamily="18" charset="0"/>
              </a:rPr>
              <a:t>Complete linkage</a:t>
            </a:r>
          </a:p>
          <a:p>
            <a:pPr lvl="1"/>
            <a:r>
              <a:rPr lang="en-US" altLang="ko-KR" sz="2000" dirty="0" smtClean="0">
                <a:latin typeface="Georgia" panose="02040502050405020303" pitchFamily="18" charset="0"/>
              </a:rPr>
              <a:t>Average linkage</a:t>
            </a:r>
          </a:p>
          <a:p>
            <a:pPr lvl="1"/>
            <a:r>
              <a:rPr lang="en-US" altLang="ko-KR" sz="2000" dirty="0" smtClean="0">
                <a:latin typeface="Georgia" panose="02040502050405020303" pitchFamily="18" charset="0"/>
              </a:rPr>
              <a:t>Centroid linkage</a:t>
            </a:r>
          </a:p>
          <a:p>
            <a:pPr lvl="1"/>
            <a:r>
              <a:rPr lang="en-US" altLang="ko-KR" sz="2000" dirty="0" smtClean="0">
                <a:latin typeface="Georgia" panose="02040502050405020303" pitchFamily="18" charset="0"/>
              </a:rPr>
              <a:t>Ward’s method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84" y="1486065"/>
            <a:ext cx="572379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mathcs.emory.edu/~cheung/Courses/584-StreamDB/Syllabus/12-Cluster/FIGS/HAC0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26" y="4823446"/>
            <a:ext cx="3782068" cy="10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96228" y="5014868"/>
            <a:ext cx="203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Lucida Console" panose="020B0609040504020204" pitchFamily="49" charset="0"/>
              </a:rPr>
              <a:t>Ward’s method</a:t>
            </a:r>
            <a:endParaRPr lang="ko-KR" altLang="en-US" dirty="0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765" y="5750559"/>
            <a:ext cx="33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Sum of Square Error (</a:t>
            </a:r>
            <a:r>
              <a:rPr lang="en-US" altLang="ko-KR" smtClean="0"/>
              <a:t>SSE)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7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HAC: distance functions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Euclidean</a:t>
            </a:r>
            <a:r>
              <a:rPr lang="ko-KR" altLang="en-US" dirty="0" smtClean="0">
                <a:latin typeface="Georgia" panose="02040502050405020303" pitchFamily="18" charset="0"/>
              </a:rPr>
              <a:t> 거리함수</a:t>
            </a:r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r>
              <a:rPr lang="en-US" altLang="ko-KR" dirty="0" smtClean="0">
                <a:latin typeface="Georgia" panose="02040502050405020303" pitchFamily="18" charset="0"/>
              </a:rPr>
              <a:t>Manhattan </a:t>
            </a:r>
            <a:r>
              <a:rPr lang="ko-KR" altLang="en-US" dirty="0" smtClean="0">
                <a:latin typeface="Georgia" panose="02040502050405020303" pitchFamily="18" charset="0"/>
              </a:rPr>
              <a:t>거리함수</a:t>
            </a:r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r>
              <a:rPr lang="en-US" altLang="ko-KR" dirty="0" err="1" smtClean="0">
                <a:latin typeface="Georgia" panose="02040502050405020303" pitchFamily="18" charset="0"/>
              </a:rPr>
              <a:t>Minkowski</a:t>
            </a:r>
            <a:r>
              <a:rPr lang="ko-KR" altLang="en-US" dirty="0" smtClean="0">
                <a:latin typeface="Georgia" panose="02040502050405020303" pitchFamily="18" charset="0"/>
              </a:rPr>
              <a:t> 거리함수</a:t>
            </a:r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r>
              <a:rPr lang="en-US" altLang="ko-KR" dirty="0" smtClean="0">
                <a:latin typeface="Georgia" panose="02040502050405020303" pitchFamily="18" charset="0"/>
              </a:rPr>
              <a:t>Canberra </a:t>
            </a:r>
            <a:r>
              <a:rPr lang="ko-KR" altLang="en-US" dirty="0" smtClean="0">
                <a:latin typeface="Georgia" panose="02040502050405020303" pitchFamily="18" charset="0"/>
              </a:rPr>
              <a:t>거리함수</a:t>
            </a:r>
            <a:endParaRPr lang="en-US" altLang="ko-KR" dirty="0" smtClean="0">
              <a:latin typeface="Georgia" panose="02040502050405020303" pitchFamily="18" charset="0"/>
            </a:endParaRP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653" y="4293097"/>
            <a:ext cx="3860729" cy="13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21" y="1462485"/>
            <a:ext cx="3755596" cy="1235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90" y="2924945"/>
            <a:ext cx="3726327" cy="115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comp.lancs.ac.uk/~kristof/research/notes/basicstats/index.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89" y="5949281"/>
            <a:ext cx="2616396" cy="654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1" y="1600199"/>
            <a:ext cx="6757240" cy="2484437"/>
          </a:xfrm>
          <a:prstGeom prst="rect">
            <a:avLst/>
          </a:prstGeom>
          <a:noFill/>
        </p:spPr>
      </p:pic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샘플 </a:t>
            </a:r>
            <a:r>
              <a:rPr lang="en-US" altLang="ko-KR" b="1" dirty="0"/>
              <a:t>a</a:t>
            </a:r>
            <a:r>
              <a:rPr lang="ko-KR" altLang="en-US" dirty="0"/>
              <a:t>를 인식해 보자</a:t>
            </a:r>
            <a:r>
              <a:rPr lang="en-US" altLang="ko-KR" dirty="0"/>
              <a:t>. </a:t>
            </a:r>
            <a:r>
              <a:rPr lang="ko-KR" altLang="en-US" dirty="0"/>
              <a:t>맞추나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나머지 </a:t>
            </a:r>
            <a:r>
              <a:rPr lang="en-US" altLang="ko-KR" b="1" dirty="0"/>
              <a:t>b</a:t>
            </a:r>
            <a:r>
              <a:rPr lang="en-US" altLang="ko-KR" dirty="0"/>
              <a:t>, </a:t>
            </a:r>
            <a:r>
              <a:rPr lang="en-US" altLang="ko-KR" b="1" dirty="0"/>
              <a:t>c</a:t>
            </a:r>
            <a:r>
              <a:rPr lang="en-US" altLang="ko-KR" dirty="0"/>
              <a:t>, </a:t>
            </a:r>
            <a:r>
              <a:rPr lang="en-US" altLang="ko-KR" b="1" dirty="0"/>
              <a:t>d</a:t>
            </a:r>
            <a:r>
              <a:rPr lang="ko-KR" altLang="en-US" dirty="0"/>
              <a:t>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>
            <a:off x="2260446" y="3805852"/>
            <a:ext cx="313258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ko-KR" altLang="en-US" dirty="0"/>
              <a:t>이 </a:t>
            </a:r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en-US" altLang="ko-KR" b="1" dirty="0"/>
              <a:t>w</a:t>
            </a:r>
            <a:r>
              <a:rPr lang="en-US" altLang="ko-KR" dirty="0"/>
              <a:t>=(1,1)</a:t>
            </a:r>
            <a:r>
              <a:rPr lang="en-US" altLang="ko-KR" baseline="30000" dirty="0"/>
              <a:t>T</a:t>
            </a:r>
            <a:r>
              <a:rPr lang="en-US" altLang="ko-KR" dirty="0"/>
              <a:t>, </a:t>
            </a:r>
            <a:r>
              <a:rPr lang="en-US" altLang="ko-KR" i="1" dirty="0"/>
              <a:t>b</a:t>
            </a:r>
            <a:r>
              <a:rPr lang="en-US" altLang="ko-KR" dirty="0"/>
              <a:t>=-0.5</a:t>
            </a:r>
          </a:p>
          <a:p>
            <a:endParaRPr lang="en-US" altLang="ko-KR" dirty="0"/>
          </a:p>
          <a:p>
            <a:r>
              <a:rPr lang="ko-KR" altLang="en-US" dirty="0"/>
              <a:t>따라서 결정 직선은  </a:t>
            </a:r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2867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40360"/>
              </p:ext>
            </p:extLst>
          </p:nvPr>
        </p:nvGraphicFramePr>
        <p:xfrm>
          <a:off x="4516735" y="4398962"/>
          <a:ext cx="175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4" imgW="1054100" imgH="190500" progId="Equation.3">
                  <p:embed/>
                </p:oleObj>
              </mc:Choice>
              <mc:Fallback>
                <p:oleObj name="Equation" r:id="rId4" imgW="1054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735" y="4398962"/>
                        <a:ext cx="1752600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31" name="Rectangle 11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6733" name="Rectangle 13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86734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68733" y="1709928"/>
            <a:ext cx="1882288" cy="1553835"/>
          </a:xfrm>
          <a:prstGeom prst="rect">
            <a:avLst/>
          </a:prstGeom>
          <a:noFill/>
        </p:spPr>
      </p:pic>
      <p:pic>
        <p:nvPicPr>
          <p:cNvPr id="286736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40399" y="5029200"/>
            <a:ext cx="4660861" cy="774700"/>
          </a:xfrm>
          <a:prstGeom prst="rect">
            <a:avLst/>
          </a:prstGeom>
          <a:noFill/>
        </p:spPr>
      </p:pic>
      <p:sp>
        <p:nvSpPr>
          <p:cNvPr id="2" name="모서리가 둥근 직사각형 1"/>
          <p:cNvSpPr/>
          <p:nvPr/>
        </p:nvSpPr>
        <p:spPr>
          <a:xfrm>
            <a:off x="6696252" y="3687372"/>
            <a:ext cx="1746738" cy="2787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111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single linkage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9349" y="2204865"/>
            <a:ext cx="1180931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cls$cluster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 &lt;- 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cls$cluster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  <a:endParaRPr lang="en-US" altLang="ko-KR" sz="1600" b="1" dirty="0">
              <a:latin typeface="Georgia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349" y="2204864"/>
            <a:ext cx="11809312" cy="16312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sim_eu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 smtClean="0">
                <a:latin typeface="Georgia" pitchFamily="18" charset="0"/>
              </a:rPr>
              <a:t>dist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</a:t>
            </a:r>
            <a:r>
              <a:rPr lang="en-US" altLang="ko-KR" sz="2000" b="1" dirty="0">
                <a:latin typeface="Georgia" pitchFamily="18" charset="0"/>
              </a:rPr>
              <a:t>method="</a:t>
            </a:r>
            <a:r>
              <a:rPr lang="en-US" altLang="ko-KR" sz="2000" b="1" dirty="0" err="1">
                <a:latin typeface="Georgia" pitchFamily="18" charset="0"/>
              </a:rPr>
              <a:t>euclidean</a:t>
            </a:r>
            <a:r>
              <a:rPr lang="en-US" altLang="ko-KR" sz="2000" b="1" dirty="0">
                <a:latin typeface="Georgia" pitchFamily="18" charset="0"/>
              </a:rPr>
              <a:t>")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dendrogram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err="1" smtClean="0">
                <a:latin typeface="Georgia" pitchFamily="18" charset="0"/>
              </a:rPr>
              <a:t>hclust</a:t>
            </a:r>
            <a:r>
              <a:rPr lang="en-US" altLang="ko-KR" sz="2000" b="1" dirty="0" smtClean="0">
                <a:latin typeface="Georgia" pitchFamily="18" charset="0"/>
              </a:rPr>
              <a:t>(sim_eu^2, </a:t>
            </a:r>
            <a:r>
              <a:rPr lang="en-US" altLang="ko-KR" sz="2000" b="1" dirty="0">
                <a:latin typeface="Georgia" pitchFamily="18" charset="0"/>
              </a:rPr>
              <a:t>method</a:t>
            </a:r>
            <a:r>
              <a:rPr lang="en-US" altLang="ko-KR" sz="2000" b="1" dirty="0" smtClean="0">
                <a:latin typeface="Georgia" pitchFamily="18" charset="0"/>
              </a:rPr>
              <a:t>=“single”)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plot(dendrogram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cluster &lt;- </a:t>
            </a:r>
            <a:r>
              <a:rPr lang="en-US" altLang="ko-KR" sz="2000" b="1" dirty="0" err="1">
                <a:latin typeface="Georgia" pitchFamily="18" charset="0"/>
              </a:rPr>
              <a:t>cutree</a:t>
            </a:r>
            <a:r>
              <a:rPr lang="en-US" altLang="ko-KR" sz="2000" b="1" dirty="0">
                <a:latin typeface="Georgia" pitchFamily="18" charset="0"/>
              </a:rPr>
              <a:t>(dendrogram, k=3)</a:t>
            </a:r>
          </a:p>
          <a:p>
            <a:r>
              <a:rPr lang="en-US" altLang="ko-KR" sz="2000" b="1" dirty="0">
                <a:latin typeface="Georgia" pitchFamily="18" charset="0"/>
              </a:rPr>
              <a:t>table(</a:t>
            </a:r>
            <a:r>
              <a:rPr lang="en-US" altLang="ko-KR" sz="2000" b="1" dirty="0" err="1">
                <a:latin typeface="Georgia" pitchFamily="18" charset="0"/>
              </a:rPr>
              <a:t>iris$Species</a:t>
            </a:r>
            <a:r>
              <a:rPr lang="en-US" altLang="ko-KR" sz="2000" b="1" dirty="0">
                <a:latin typeface="Georgia" pitchFamily="18" charset="0"/>
              </a:rPr>
              <a:t>, cluster)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38" y="4365104"/>
            <a:ext cx="3747885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85" y="1952836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5449" y="1811625"/>
            <a:ext cx="11809312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sim_eu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 smtClean="0">
                <a:latin typeface="Georgia" pitchFamily="18" charset="0"/>
              </a:rPr>
              <a:t>dist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 method</a:t>
            </a:r>
            <a:r>
              <a:rPr lang="en-US" altLang="ko-KR" sz="2000" b="1" dirty="0">
                <a:latin typeface="Georgia" pitchFamily="18" charset="0"/>
              </a:rPr>
              <a:t>="</a:t>
            </a:r>
            <a:r>
              <a:rPr lang="en-US" altLang="ko-KR" sz="2000" b="1" dirty="0" err="1">
                <a:latin typeface="Georgia" pitchFamily="18" charset="0"/>
              </a:rPr>
              <a:t>euclidean</a:t>
            </a:r>
            <a:r>
              <a:rPr lang="en-US" altLang="ko-KR" sz="2000" b="1" dirty="0" smtClean="0">
                <a:latin typeface="Georgia" pitchFamily="18" charset="0"/>
              </a:rPr>
              <a:t>")</a:t>
            </a:r>
            <a:endParaRPr lang="en-US" altLang="ko-KR" sz="2000" b="1" dirty="0">
              <a:latin typeface="Georgia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924" y="4365104"/>
            <a:ext cx="11809312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Georgia" pitchFamily="18" charset="0"/>
              </a:rPr>
              <a:t>dendrogram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err="1" smtClean="0">
                <a:latin typeface="Georgia" pitchFamily="18" charset="0"/>
              </a:rPr>
              <a:t>hclust</a:t>
            </a:r>
            <a:r>
              <a:rPr lang="en-US" altLang="ko-KR" sz="2000" b="1" dirty="0" smtClean="0">
                <a:latin typeface="Georgia" pitchFamily="18" charset="0"/>
              </a:rPr>
              <a:t>(sim_eu^2,  method=“single”)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19936" y="2564904"/>
            <a:ext cx="4032448" cy="914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</a:rPr>
              <a:t>"</a:t>
            </a:r>
            <a:r>
              <a:rPr lang="en-US" altLang="ko-KR" b="1" dirty="0" err="1">
                <a:solidFill>
                  <a:srgbClr val="FF0000"/>
                </a:solidFill>
              </a:rPr>
              <a:t>euclidean</a:t>
            </a:r>
            <a:r>
              <a:rPr lang="en-US" altLang="ko-KR" b="1" dirty="0" smtClean="0">
                <a:solidFill>
                  <a:srgbClr val="FF0000"/>
                </a:solidFill>
              </a:rPr>
              <a:t>","</a:t>
            </a:r>
            <a:r>
              <a:rPr lang="en-US" altLang="ko-KR" b="1" dirty="0" err="1">
                <a:solidFill>
                  <a:srgbClr val="FF0000"/>
                </a:solidFill>
              </a:rPr>
              <a:t>manhattan</a:t>
            </a:r>
            <a:r>
              <a:rPr lang="en-US" altLang="ko-KR" b="1" dirty="0">
                <a:solidFill>
                  <a:srgbClr val="FF0000"/>
                </a:solidFill>
              </a:rPr>
              <a:t>", 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"</a:t>
            </a:r>
            <a:r>
              <a:rPr lang="en-US" altLang="ko-KR" b="1" dirty="0" err="1">
                <a:solidFill>
                  <a:srgbClr val="FF0000"/>
                </a:solidFill>
              </a:rPr>
              <a:t>canberra</a:t>
            </a:r>
            <a:r>
              <a:rPr lang="en-US" altLang="ko-KR" b="1" dirty="0">
                <a:solidFill>
                  <a:srgbClr val="FF0000"/>
                </a:solidFill>
              </a:rPr>
              <a:t>", </a:t>
            </a:r>
            <a:r>
              <a:rPr lang="en-US" altLang="ko-KR" b="1" dirty="0" smtClean="0">
                <a:solidFill>
                  <a:srgbClr val="FF0000"/>
                </a:solidFill>
              </a:rPr>
              <a:t>"</a:t>
            </a:r>
            <a:r>
              <a:rPr lang="en-US" altLang="ko-KR" b="1" dirty="0" err="1">
                <a:solidFill>
                  <a:srgbClr val="FF0000"/>
                </a:solidFill>
              </a:rPr>
              <a:t>minkowski</a:t>
            </a:r>
            <a:r>
              <a:rPr lang="en-US" altLang="ko-KR" b="1" dirty="0">
                <a:solidFill>
                  <a:srgbClr val="FF0000"/>
                </a:solidFill>
              </a:rPr>
              <a:t>"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288021" y="5106888"/>
            <a:ext cx="5184576" cy="914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"ward.D2</a:t>
            </a:r>
            <a:r>
              <a:rPr lang="en-US" altLang="ko-KR" b="1" dirty="0">
                <a:solidFill>
                  <a:srgbClr val="FF0000"/>
                </a:solidFill>
              </a:rPr>
              <a:t>", 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"</a:t>
            </a:r>
            <a:r>
              <a:rPr lang="en-US" altLang="ko-KR" b="1" dirty="0">
                <a:solidFill>
                  <a:srgbClr val="FF0000"/>
                </a:solidFill>
              </a:rPr>
              <a:t>single", "complete</a:t>
            </a:r>
            <a:r>
              <a:rPr lang="en-US" altLang="ko-KR" b="1" dirty="0" smtClean="0">
                <a:solidFill>
                  <a:srgbClr val="FF0000"/>
                </a:solidFill>
              </a:rPr>
              <a:t>",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"</a:t>
            </a:r>
            <a:r>
              <a:rPr lang="en-US" altLang="ko-KR" b="1" dirty="0">
                <a:solidFill>
                  <a:srgbClr val="FF0000"/>
                </a:solidFill>
              </a:rPr>
              <a:t>average" 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en-US" altLang="ko-KR" b="1" dirty="0">
                <a:solidFill>
                  <a:srgbClr val="FF0000"/>
                </a:solidFill>
              </a:rPr>
              <a:t> "</a:t>
            </a:r>
            <a:r>
              <a:rPr lang="en-US" altLang="ko-KR" b="1" dirty="0" smtClean="0">
                <a:solidFill>
                  <a:srgbClr val="FF0000"/>
                </a:solidFill>
              </a:rPr>
              <a:t>median“, </a:t>
            </a:r>
            <a:r>
              <a:rPr lang="en-US" altLang="ko-KR" b="1" dirty="0">
                <a:solidFill>
                  <a:srgbClr val="FF0000"/>
                </a:solidFill>
              </a:rPr>
              <a:t> "</a:t>
            </a:r>
            <a:r>
              <a:rPr lang="en-US" altLang="ko-KR" b="1" dirty="0" smtClean="0">
                <a:solidFill>
                  <a:srgbClr val="FF0000"/>
                </a:solidFill>
              </a:rPr>
              <a:t>centroid"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 flipV="1">
            <a:off x="7056107" y="2174987"/>
            <a:ext cx="672075" cy="36004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flipV="1">
            <a:off x="8112224" y="4765214"/>
            <a:ext cx="672075" cy="36004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모델의 시각화</a:t>
            </a:r>
            <a:r>
              <a:rPr lang="en-US" altLang="ko-KR" b="1" dirty="0" smtClean="0">
                <a:solidFill>
                  <a:srgbClr val="FF0000"/>
                </a:solidFill>
              </a:rPr>
              <a:t>: dendrogram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204864"/>
            <a:ext cx="6570197" cy="4466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 flipV="1">
            <a:off x="1679509" y="5805264"/>
            <a:ext cx="9601067" cy="720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71413" y="4653136"/>
            <a:ext cx="425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Cutting line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개수가 결정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9664501" y="5010150"/>
            <a:ext cx="582000" cy="781050"/>
          </a:xfrm>
          <a:custGeom>
            <a:avLst/>
            <a:gdLst>
              <a:gd name="connsiteX0" fmla="*/ 104924 w 436500"/>
              <a:gd name="connsiteY0" fmla="*/ 0 h 781050"/>
              <a:gd name="connsiteX1" fmla="*/ 19199 w 436500"/>
              <a:gd name="connsiteY1" fmla="*/ 352425 h 781050"/>
              <a:gd name="connsiteX2" fmla="*/ 428774 w 436500"/>
              <a:gd name="connsiteY2" fmla="*/ 361950 h 781050"/>
              <a:gd name="connsiteX3" fmla="*/ 247799 w 4365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500" h="781050">
                <a:moveTo>
                  <a:pt x="104924" y="0"/>
                </a:moveTo>
                <a:cubicBezTo>
                  <a:pt x="35074" y="146050"/>
                  <a:pt x="-34776" y="292100"/>
                  <a:pt x="19199" y="352425"/>
                </a:cubicBezTo>
                <a:cubicBezTo>
                  <a:pt x="73174" y="412750"/>
                  <a:pt x="390674" y="290512"/>
                  <a:pt x="428774" y="361950"/>
                </a:cubicBezTo>
                <a:cubicBezTo>
                  <a:pt x="466874" y="433388"/>
                  <a:pt x="357336" y="607219"/>
                  <a:pt x="247799" y="781050"/>
                </a:cubicBezTo>
              </a:path>
            </a:pathLst>
          </a:custGeom>
          <a:noFill/>
          <a:ln w="63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9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small iris </a:t>
            </a:r>
            <a:r>
              <a:rPr lang="ko-KR" altLang="en-US" b="1" dirty="0" smtClean="0">
                <a:solidFill>
                  <a:srgbClr val="FF0000"/>
                </a:solidFill>
              </a:rPr>
              <a:t>데이터의 군집분석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03445" y="2204864"/>
            <a:ext cx="10465163" cy="255454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iris.num</a:t>
            </a:r>
            <a:r>
              <a:rPr lang="en-US" altLang="ko-KR" sz="2000" b="1" dirty="0">
                <a:latin typeface="Georgia" pitchFamily="18" charset="0"/>
              </a:rPr>
              <a:t> &lt;- dim(iris)[1]    # </a:t>
            </a:r>
            <a:r>
              <a:rPr lang="en-US" altLang="ko-KR" sz="2000" b="1" dirty="0" err="1">
                <a:latin typeface="Georgia" pitchFamily="18" charset="0"/>
              </a:rPr>
              <a:t>nrow</a:t>
            </a:r>
            <a:r>
              <a:rPr lang="en-US" altLang="ko-KR" sz="2000" b="1" dirty="0">
                <a:latin typeface="Georgia" pitchFamily="18" charset="0"/>
              </a:rPr>
              <a:t>(iris) </a:t>
            </a:r>
            <a:r>
              <a:rPr lang="ko-KR" altLang="en-US" sz="2000" b="1" dirty="0">
                <a:latin typeface="Georgia" pitchFamily="18" charset="0"/>
              </a:rPr>
              <a:t>와 동일</a:t>
            </a:r>
          </a:p>
          <a:p>
            <a:r>
              <a:rPr lang="en-US" altLang="ko-KR" sz="2000" b="1" dirty="0" err="1">
                <a:latin typeface="Georgia" pitchFamily="18" charset="0"/>
              </a:rPr>
              <a:t>idx</a:t>
            </a:r>
            <a:r>
              <a:rPr lang="en-US" altLang="ko-KR" sz="2000" b="1" dirty="0">
                <a:latin typeface="Georgia" pitchFamily="18" charset="0"/>
              </a:rPr>
              <a:t> &lt;-sample(1:iris.num, 50)</a:t>
            </a:r>
          </a:p>
          <a:p>
            <a:r>
              <a:rPr lang="en-US" altLang="ko-KR" sz="2000" b="1" dirty="0" err="1">
                <a:latin typeface="Georgia" pitchFamily="18" charset="0"/>
              </a:rPr>
              <a:t>smalliris</a:t>
            </a:r>
            <a:r>
              <a:rPr lang="en-US" altLang="ko-KR" sz="2000" b="1" dirty="0">
                <a:latin typeface="Georgia" pitchFamily="18" charset="0"/>
              </a:rPr>
              <a:t> &lt;- iris[</a:t>
            </a:r>
            <a:r>
              <a:rPr lang="en-US" altLang="ko-KR" sz="2000" b="1" dirty="0" err="1">
                <a:latin typeface="Georgia" pitchFamily="18" charset="0"/>
              </a:rPr>
              <a:t>idx</a:t>
            </a:r>
            <a:r>
              <a:rPr lang="en-US" altLang="ko-KR" sz="2000" b="1" dirty="0">
                <a:latin typeface="Georgia" pitchFamily="18" charset="0"/>
              </a:rPr>
              <a:t>,]</a:t>
            </a:r>
          </a:p>
          <a:p>
            <a:r>
              <a:rPr lang="en-US" altLang="ko-KR" sz="2000" b="1" dirty="0" err="1">
                <a:latin typeface="Georgia" pitchFamily="18" charset="0"/>
              </a:rPr>
              <a:t>smalliris$Species</a:t>
            </a:r>
            <a:r>
              <a:rPr lang="en-US" altLang="ko-KR" sz="2000" b="1" dirty="0">
                <a:latin typeface="Georgia" pitchFamily="18" charset="0"/>
              </a:rPr>
              <a:t> &lt;-NULL</a:t>
            </a:r>
          </a:p>
          <a:p>
            <a:r>
              <a:rPr lang="en-US" altLang="ko-KR" sz="2000" b="1" dirty="0" err="1">
                <a:latin typeface="Georgia" pitchFamily="18" charset="0"/>
              </a:rPr>
              <a:t>sim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>
                <a:latin typeface="Georgia" pitchFamily="18" charset="0"/>
              </a:rPr>
              <a:t>dist</a:t>
            </a:r>
            <a:r>
              <a:rPr lang="en-US" altLang="ko-KR" sz="2000" b="1" dirty="0">
                <a:latin typeface="Georgia" pitchFamily="18" charset="0"/>
              </a:rPr>
              <a:t>(</a:t>
            </a:r>
            <a:r>
              <a:rPr lang="en-US" altLang="ko-KR" sz="2000" b="1" dirty="0" err="1">
                <a:latin typeface="Georgia" pitchFamily="18" charset="0"/>
              </a:rPr>
              <a:t>smalliris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den &lt;- </a:t>
            </a:r>
            <a:r>
              <a:rPr lang="en-US" altLang="ko-KR" sz="2000" b="1" dirty="0" err="1">
                <a:latin typeface="Georgia" pitchFamily="18" charset="0"/>
              </a:rPr>
              <a:t>hclust</a:t>
            </a:r>
            <a:r>
              <a:rPr lang="en-US" altLang="ko-KR" sz="2000" b="1" dirty="0">
                <a:latin typeface="Georgia" pitchFamily="18" charset="0"/>
              </a:rPr>
              <a:t>(sim^2, method="single</a:t>
            </a:r>
            <a:r>
              <a:rPr lang="en-US" altLang="ko-KR" sz="2000" b="1" dirty="0" smtClean="0">
                <a:latin typeface="Georgia" pitchFamily="18" charset="0"/>
              </a:rPr>
              <a:t>")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plot(den</a:t>
            </a:r>
            <a:r>
              <a:rPr lang="en-US" altLang="ko-KR" sz="2000" b="1" dirty="0">
                <a:latin typeface="Georgia" pitchFamily="18" charset="0"/>
              </a:rPr>
              <a:t>, hang= -</a:t>
            </a:r>
            <a:r>
              <a:rPr lang="en-US" altLang="ko-KR" sz="2000" b="1" dirty="0" smtClean="0">
                <a:latin typeface="Georgia" pitchFamily="18" charset="0"/>
              </a:rPr>
              <a:t>1)</a:t>
            </a:r>
            <a:endParaRPr lang="en-US" altLang="ko-KR" sz="2000" b="1" dirty="0">
              <a:latin typeface="Georgia" pitchFamily="18" charset="0"/>
            </a:endParaRPr>
          </a:p>
          <a:p>
            <a:r>
              <a:rPr lang="en-US" altLang="ko-KR" sz="2000" b="1" dirty="0">
                <a:latin typeface="Georgia" pitchFamily="18" charset="0"/>
              </a:rPr>
              <a:t>plot(den, </a:t>
            </a:r>
            <a:r>
              <a:rPr lang="en-US" altLang="ko-KR" sz="2000" b="1" dirty="0" smtClean="0">
                <a:latin typeface="Georgia" pitchFamily="18" charset="0"/>
              </a:rPr>
              <a:t>hang= -1, labels=</a:t>
            </a:r>
            <a:r>
              <a:rPr lang="en-US" altLang="ko-KR" sz="2000" b="1" dirty="0" err="1" smtClean="0">
                <a:latin typeface="Georgia" pitchFamily="18" charset="0"/>
              </a:rPr>
              <a:t>iris$Species</a:t>
            </a:r>
            <a:r>
              <a:rPr lang="en-US" altLang="ko-KR" sz="2000" b="1" dirty="0" smtClean="0">
                <a:latin typeface="Georgia" pitchFamily="18" charset="0"/>
              </a:rPr>
              <a:t>[</a:t>
            </a:r>
            <a:r>
              <a:rPr lang="en-US" altLang="ko-KR" sz="2000" b="1" dirty="0" err="1" smtClean="0">
                <a:latin typeface="Georgia" pitchFamily="18" charset="0"/>
              </a:rPr>
              <a:t>idx</a:t>
            </a:r>
            <a:r>
              <a:rPr lang="en-US" altLang="ko-KR" sz="2000" b="1" dirty="0" smtClean="0">
                <a:latin typeface="Georgia" pitchFamily="18" charset="0"/>
              </a:rPr>
              <a:t>])</a:t>
            </a:r>
            <a:endParaRPr lang="en-US" altLang="ko-KR" sz="2000" b="1" dirty="0">
              <a:latin typeface="Georgia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241502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1" y="2204865"/>
            <a:ext cx="4032448" cy="2031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415" y="2204864"/>
            <a:ext cx="6878631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09600" y="155679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rgbClr val="FF0000"/>
                </a:solidFill>
              </a:rPr>
              <a:t>HAC </a:t>
            </a:r>
            <a:r>
              <a:rPr lang="ko-KR" altLang="en-US" b="1" smtClean="0">
                <a:solidFill>
                  <a:srgbClr val="FF0000"/>
                </a:solidFill>
              </a:rPr>
              <a:t>모델의 시각화</a:t>
            </a:r>
            <a:r>
              <a:rPr lang="en-US" altLang="ko-KR" b="1" smtClean="0">
                <a:solidFill>
                  <a:srgbClr val="FF0000"/>
                </a:solidFill>
              </a:rPr>
              <a:t>: dendrogram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11424" y="4365104"/>
            <a:ext cx="2448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Georgia" pitchFamily="18" charset="0"/>
              </a:rPr>
              <a:t>plot(den, hang= -1)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51851" y="6126718"/>
            <a:ext cx="7296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eorgia" pitchFamily="18" charset="0"/>
              </a:rPr>
              <a:t>plot(den, hang= -1, labels=</a:t>
            </a:r>
            <a:r>
              <a:rPr lang="en-US" altLang="ko-KR" b="1" dirty="0" err="1">
                <a:latin typeface="Georgia" pitchFamily="18" charset="0"/>
              </a:rPr>
              <a:t>iris$Species</a:t>
            </a:r>
            <a:r>
              <a:rPr lang="en-US" altLang="ko-KR" b="1" dirty="0">
                <a:latin typeface="Georgia" pitchFamily="18" charset="0"/>
              </a:rPr>
              <a:t>[</a:t>
            </a:r>
            <a:r>
              <a:rPr lang="en-US" altLang="ko-KR" b="1" dirty="0" err="1">
                <a:latin typeface="Georgia" pitchFamily="18" charset="0"/>
              </a:rPr>
              <a:t>idx</a:t>
            </a:r>
            <a:r>
              <a:rPr lang="en-US" altLang="ko-KR" b="1" dirty="0">
                <a:latin typeface="Georgia" pitchFamily="18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4443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800" dirty="0">
                <a:latin typeface="+mn-lt"/>
                <a:ea typeface="+mn-ea"/>
              </a:rPr>
              <a:t>HAC </a:t>
            </a:r>
            <a:r>
              <a:rPr lang="ko-KR" altLang="en-US" sz="1800" dirty="0">
                <a:latin typeface="+mn-lt"/>
                <a:ea typeface="+mn-ea"/>
              </a:rPr>
              <a:t>알고리즘의 활용</a:t>
            </a:r>
            <a:r>
              <a:rPr lang="en-US" altLang="ko-KR" sz="1800" dirty="0">
                <a:latin typeface="+mn-lt"/>
                <a:ea typeface="+mn-ea"/>
              </a:rPr>
              <a:t>: complete linkage</a:t>
            </a:r>
            <a:endParaRPr lang="ko-KR" altLang="en-US" sz="1800" dirty="0"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748" y="2212107"/>
            <a:ext cx="11137237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sim_eu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 smtClean="0">
                <a:latin typeface="Georgia" pitchFamily="18" charset="0"/>
              </a:rPr>
              <a:t>dist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</a:t>
            </a:r>
            <a:r>
              <a:rPr lang="en-US" altLang="ko-KR" sz="2000" b="1" dirty="0">
                <a:latin typeface="Georgia" pitchFamily="18" charset="0"/>
              </a:rPr>
              <a:t>method="</a:t>
            </a:r>
            <a:r>
              <a:rPr lang="en-US" altLang="ko-KR" sz="2000" b="1" dirty="0" err="1">
                <a:latin typeface="Georgia" pitchFamily="18" charset="0"/>
              </a:rPr>
              <a:t>euclidean</a:t>
            </a:r>
            <a:r>
              <a:rPr lang="en-US" altLang="ko-KR" sz="2000" b="1" dirty="0">
                <a:latin typeface="Georgia" pitchFamily="18" charset="0"/>
              </a:rPr>
              <a:t>")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dendrogram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err="1" smtClean="0">
                <a:latin typeface="Georgia" pitchFamily="18" charset="0"/>
              </a:rPr>
              <a:t>hclust</a:t>
            </a:r>
            <a:r>
              <a:rPr lang="en-US" altLang="ko-KR" sz="2000" b="1" dirty="0" smtClean="0">
                <a:latin typeface="Georgia" pitchFamily="18" charset="0"/>
              </a:rPr>
              <a:t>(sim_eu^2, </a:t>
            </a:r>
            <a:r>
              <a:rPr lang="en-US" altLang="ko-KR" sz="2000" b="1" dirty="0">
                <a:latin typeface="Georgia" pitchFamily="18" charset="0"/>
              </a:rPr>
              <a:t>method</a:t>
            </a:r>
            <a:r>
              <a:rPr lang="en-US" altLang="ko-KR" sz="2000" b="1" dirty="0" smtClean="0">
                <a:latin typeface="Georgia" pitchFamily="18" charset="0"/>
              </a:rPr>
              <a:t>=“average”)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plot(dendrogram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cluster &lt;- </a:t>
            </a:r>
            <a:r>
              <a:rPr lang="en-US" altLang="ko-KR" sz="2000" b="1" dirty="0" err="1">
                <a:latin typeface="Georgia" pitchFamily="18" charset="0"/>
              </a:rPr>
              <a:t>cutree</a:t>
            </a:r>
            <a:r>
              <a:rPr lang="en-US" altLang="ko-KR" sz="2000" b="1" dirty="0">
                <a:latin typeface="Georgia" pitchFamily="18" charset="0"/>
              </a:rPr>
              <a:t>(dendrogram, k=3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 table(</a:t>
            </a:r>
            <a:r>
              <a:rPr lang="en-US" altLang="ko-KR" sz="2000" b="1" dirty="0" err="1">
                <a:latin typeface="Georgia" pitchFamily="18" charset="0"/>
              </a:rPr>
              <a:t>iris$Species</a:t>
            </a:r>
            <a:r>
              <a:rPr lang="en-US" altLang="ko-KR" sz="2000" b="1" dirty="0">
                <a:latin typeface="Georgia" pitchFamily="18" charset="0"/>
              </a:rPr>
              <a:t>, cluster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(accuracy &lt;- 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diag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))/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 * 100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  <a:endParaRPr lang="en-US" altLang="ko-KR" sz="2000" b="1" dirty="0">
              <a:latin typeface="Georgia" pitchFamily="18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13185" y="154915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average linkage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4653136"/>
            <a:ext cx="3858813" cy="1344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547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800" dirty="0">
                <a:latin typeface="+mn-lt"/>
                <a:ea typeface="+mn-ea"/>
              </a:rPr>
              <a:t>HAC </a:t>
            </a:r>
            <a:r>
              <a:rPr lang="ko-KR" altLang="en-US" sz="1800" dirty="0">
                <a:latin typeface="+mn-lt"/>
                <a:ea typeface="+mn-ea"/>
              </a:rPr>
              <a:t>알고리즘의 활용</a:t>
            </a:r>
            <a:r>
              <a:rPr lang="en-US" altLang="ko-KR" sz="1800" dirty="0">
                <a:latin typeface="+mn-lt"/>
                <a:ea typeface="+mn-ea"/>
              </a:rPr>
              <a:t>: complete linkage</a:t>
            </a:r>
            <a:endParaRPr lang="ko-KR" altLang="en-US" sz="1800" dirty="0">
              <a:latin typeface="+mn-lt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9349" y="2204865"/>
            <a:ext cx="1180931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cls$cluster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 &lt;- 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</a:t>
            </a:r>
            <a:r>
              <a:rPr lang="en-US" altLang="ko-KR" sz="1600" b="1" dirty="0" err="1">
                <a:latin typeface="Georgia" pitchFamily="18" charset="0"/>
              </a:rPr>
              <a:t>cls$cluster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  <a:endParaRPr lang="en-US" altLang="ko-KR" sz="1600" b="1" dirty="0">
              <a:latin typeface="Georgia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349" y="2204864"/>
            <a:ext cx="11809312" cy="255454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Georgia" pitchFamily="18" charset="0"/>
              </a:rPr>
              <a:t>sim_eu</a:t>
            </a:r>
            <a:r>
              <a:rPr lang="en-US" altLang="ko-KR" sz="1600" b="1" dirty="0">
                <a:latin typeface="Georgia" pitchFamily="18" charset="0"/>
              </a:rPr>
              <a:t> &lt;- </a:t>
            </a:r>
            <a:r>
              <a:rPr lang="en-US" altLang="ko-KR" sz="1600" b="1" dirty="0" err="1" smtClean="0">
                <a:latin typeface="Georgia" pitchFamily="18" charset="0"/>
              </a:rPr>
              <a:t>dist</a:t>
            </a:r>
            <a:r>
              <a:rPr lang="en-US" altLang="ko-KR" sz="1600" b="1" dirty="0" smtClean="0">
                <a:latin typeface="Georgia" pitchFamily="18" charset="0"/>
              </a:rPr>
              <a:t>(</a:t>
            </a:r>
            <a:r>
              <a:rPr lang="en-US" altLang="ko-KR" sz="1600" b="1" dirty="0" err="1" smtClean="0">
                <a:latin typeface="Georgia" pitchFamily="18" charset="0"/>
              </a:rPr>
              <a:t>myiris</a:t>
            </a:r>
            <a:r>
              <a:rPr lang="en-US" altLang="ko-KR" sz="1600" b="1" dirty="0" smtClean="0">
                <a:latin typeface="Georgia" pitchFamily="18" charset="0"/>
              </a:rPr>
              <a:t>, </a:t>
            </a:r>
            <a:r>
              <a:rPr lang="en-US" altLang="ko-KR" sz="1600" b="1" dirty="0">
                <a:latin typeface="Georgia" pitchFamily="18" charset="0"/>
              </a:rPr>
              <a:t>method="</a:t>
            </a:r>
            <a:r>
              <a:rPr lang="en-US" altLang="ko-KR" sz="1600" b="1" dirty="0" err="1">
                <a:latin typeface="Georgia" pitchFamily="18" charset="0"/>
              </a:rPr>
              <a:t>euclidean</a:t>
            </a:r>
            <a:r>
              <a:rPr lang="en-US" altLang="ko-KR" sz="1600" b="1" dirty="0">
                <a:latin typeface="Georgia" pitchFamily="18" charset="0"/>
              </a:rPr>
              <a:t>")</a:t>
            </a:r>
          </a:p>
          <a:p>
            <a:r>
              <a:rPr lang="en-US" altLang="ko-KR" sz="1600" b="1" dirty="0" smtClean="0">
                <a:latin typeface="Georgia" pitchFamily="18" charset="0"/>
              </a:rPr>
              <a:t>dendrogram </a:t>
            </a:r>
            <a:r>
              <a:rPr lang="en-US" altLang="ko-KR" sz="1600" b="1" dirty="0">
                <a:latin typeface="Georgia" pitchFamily="18" charset="0"/>
              </a:rPr>
              <a:t>&lt;-</a:t>
            </a:r>
            <a:r>
              <a:rPr lang="en-US" altLang="ko-KR" sz="1600" b="1" dirty="0" err="1" smtClean="0">
                <a:latin typeface="Georgia" pitchFamily="18" charset="0"/>
              </a:rPr>
              <a:t>hclust</a:t>
            </a:r>
            <a:r>
              <a:rPr lang="en-US" altLang="ko-KR" sz="1600" b="1" dirty="0" smtClean="0">
                <a:latin typeface="Georgia" pitchFamily="18" charset="0"/>
              </a:rPr>
              <a:t>(sim_eu^2, </a:t>
            </a:r>
            <a:r>
              <a:rPr lang="en-US" altLang="ko-KR" sz="1600" b="1" dirty="0">
                <a:latin typeface="Georgia" pitchFamily="18" charset="0"/>
              </a:rPr>
              <a:t>method</a:t>
            </a:r>
            <a:r>
              <a:rPr lang="en-US" altLang="ko-KR" sz="1600" b="1" dirty="0" smtClean="0">
                <a:latin typeface="Georgia" pitchFamily="18" charset="0"/>
              </a:rPr>
              <a:t>=“complete”)</a:t>
            </a:r>
          </a:p>
          <a:p>
            <a:r>
              <a:rPr lang="en-US" altLang="ko-KR" sz="1600" b="1" dirty="0" smtClean="0">
                <a:latin typeface="Georgia" pitchFamily="18" charset="0"/>
              </a:rPr>
              <a:t>plot(dendrogram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cluster &lt;- </a:t>
            </a:r>
            <a:r>
              <a:rPr lang="en-US" altLang="ko-KR" sz="1600" b="1" dirty="0" err="1">
                <a:latin typeface="Georgia" pitchFamily="18" charset="0"/>
              </a:rPr>
              <a:t>cutree</a:t>
            </a:r>
            <a:r>
              <a:rPr lang="en-US" altLang="ko-KR" sz="1600" b="1" dirty="0">
                <a:latin typeface="Georgia" pitchFamily="18" charset="0"/>
              </a:rPr>
              <a:t>(dendrogram, k=3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 smtClean="0">
                <a:latin typeface="Georgia" pitchFamily="18" charset="0"/>
              </a:rPr>
              <a:t>conf.mat</a:t>
            </a:r>
            <a:r>
              <a:rPr lang="en-US" altLang="ko-KR" sz="1600" b="1" dirty="0" smtClean="0">
                <a:latin typeface="Georgia" pitchFamily="18" charset="0"/>
              </a:rPr>
              <a:t> </a:t>
            </a:r>
            <a:r>
              <a:rPr lang="en-US" altLang="ko-KR" sz="1600" b="1" dirty="0">
                <a:latin typeface="Georgia" pitchFamily="18" charset="0"/>
              </a:rPr>
              <a:t>&lt;- table(</a:t>
            </a:r>
            <a:r>
              <a:rPr lang="en-US" altLang="ko-KR" sz="1600" b="1" dirty="0" err="1">
                <a:latin typeface="Georgia" pitchFamily="18" charset="0"/>
              </a:rPr>
              <a:t>iris$Species</a:t>
            </a:r>
            <a:r>
              <a:rPr lang="en-US" altLang="ko-KR" sz="1600" b="1" dirty="0">
                <a:latin typeface="Georgia" pitchFamily="18" charset="0"/>
              </a:rPr>
              <a:t>, cluster</a:t>
            </a:r>
            <a:r>
              <a:rPr lang="en-US" altLang="ko-KR" sz="16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(accuracy &lt;- </a:t>
            </a:r>
            <a:r>
              <a:rPr lang="en-US" altLang="ko-KR" sz="1600" b="1" dirty="0" smtClean="0">
                <a:latin typeface="Georgia" pitchFamily="18" charset="0"/>
              </a:rPr>
              <a:t>sum(</a:t>
            </a:r>
            <a:r>
              <a:rPr lang="en-US" altLang="ko-KR" sz="1600" b="1" dirty="0" err="1" smtClean="0">
                <a:latin typeface="Georgia" pitchFamily="18" charset="0"/>
              </a:rPr>
              <a:t>diag</a:t>
            </a:r>
            <a:r>
              <a:rPr lang="en-US" altLang="ko-KR" sz="1600" b="1" dirty="0" smtClean="0">
                <a:latin typeface="Georgia" pitchFamily="18" charset="0"/>
              </a:rPr>
              <a:t>(</a:t>
            </a:r>
            <a:r>
              <a:rPr lang="en-US" altLang="ko-KR" sz="1600" b="1" dirty="0" err="1" smtClean="0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))/</a:t>
            </a:r>
            <a:r>
              <a:rPr lang="en-US" altLang="ko-KR" sz="1600" b="1" dirty="0" smtClean="0">
                <a:latin typeface="Georgia" pitchFamily="18" charset="0"/>
              </a:rPr>
              <a:t>sum(</a:t>
            </a:r>
            <a:r>
              <a:rPr lang="en-US" altLang="ko-KR" sz="1600" b="1" dirty="0" err="1" smtClean="0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) * 100)</a:t>
            </a:r>
          </a:p>
          <a:p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 err="1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 &lt;- </a:t>
            </a:r>
            <a:r>
              <a:rPr lang="en-US" altLang="ko-KR" sz="1600" b="1" dirty="0" err="1">
                <a:latin typeface="Georgia" pitchFamily="18" charset="0"/>
              </a:rPr>
              <a:t>data.frame</a:t>
            </a:r>
            <a:r>
              <a:rPr lang="en-US" altLang="ko-KR" sz="1600" b="1" dirty="0">
                <a:latin typeface="Georgia" pitchFamily="18" charset="0"/>
              </a:rPr>
              <a:t>("c1"=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[,1], "c3"=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[,3], "c2"=</a:t>
            </a:r>
            <a:r>
              <a:rPr lang="en-US" altLang="ko-KR" sz="1600" b="1" dirty="0" err="1">
                <a:latin typeface="Georgia" pitchFamily="18" charset="0"/>
              </a:rPr>
              <a:t>conf.mat</a:t>
            </a:r>
            <a:r>
              <a:rPr lang="en-US" altLang="ko-KR" sz="1600" b="1" dirty="0">
                <a:latin typeface="Georgia" pitchFamily="18" charset="0"/>
              </a:rPr>
              <a:t>[,2])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 &lt;- </a:t>
            </a:r>
            <a:r>
              <a:rPr lang="en-US" altLang="ko-KR" sz="1600" b="1" dirty="0" err="1">
                <a:latin typeface="Georgia" pitchFamily="18" charset="0"/>
              </a:rPr>
              <a:t>as.matrix</a:t>
            </a:r>
            <a:r>
              <a:rPr lang="en-US" altLang="ko-KR" sz="1600" b="1" dirty="0">
                <a:latin typeface="Georgia" pitchFamily="18" charset="0"/>
              </a:rPr>
              <a:t>(</a:t>
            </a:r>
            <a:r>
              <a:rPr lang="en-US" altLang="ko-KR" sz="1600" b="1" dirty="0" err="1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(accuracy &lt;- sum(</a:t>
            </a:r>
            <a:r>
              <a:rPr lang="en-US" altLang="ko-KR" sz="1600" b="1" dirty="0" err="1">
                <a:latin typeface="Georgia" pitchFamily="18" charset="0"/>
              </a:rPr>
              <a:t>diag</a:t>
            </a:r>
            <a:r>
              <a:rPr lang="en-US" altLang="ko-KR" sz="1600" b="1" dirty="0">
                <a:latin typeface="Georgia" pitchFamily="18" charset="0"/>
              </a:rPr>
              <a:t>(</a:t>
            </a:r>
            <a:r>
              <a:rPr lang="en-US" altLang="ko-KR" sz="1600" b="1" dirty="0" err="1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))/sum(</a:t>
            </a:r>
            <a:r>
              <a:rPr lang="en-US" altLang="ko-KR" sz="1600" b="1" dirty="0" err="1">
                <a:latin typeface="Georgia" pitchFamily="18" charset="0"/>
              </a:rPr>
              <a:t>new.mat</a:t>
            </a:r>
            <a:r>
              <a:rPr lang="en-US" altLang="ko-KR" sz="1600" b="1" dirty="0">
                <a:latin typeface="Georgia" pitchFamily="18" charset="0"/>
              </a:rPr>
              <a:t>) * 100)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4958149"/>
            <a:ext cx="3288981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17" y="4958150"/>
            <a:ext cx="3645256" cy="104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4833077" y="5156079"/>
            <a:ext cx="2016224" cy="37813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22283" y="5578654"/>
            <a:ext cx="223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 변경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9349" y="3212976"/>
            <a:ext cx="14401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76505" y="3524250"/>
            <a:ext cx="979195" cy="1962150"/>
          </a:xfrm>
          <a:custGeom>
            <a:avLst/>
            <a:gdLst>
              <a:gd name="connsiteX0" fmla="*/ 77171 w 734396"/>
              <a:gd name="connsiteY0" fmla="*/ 0 h 1962150"/>
              <a:gd name="connsiteX1" fmla="*/ 971 w 734396"/>
              <a:gd name="connsiteY1" fmla="*/ 895350 h 1962150"/>
              <a:gd name="connsiteX2" fmla="*/ 124796 w 734396"/>
              <a:gd name="connsiteY2" fmla="*/ 1552575 h 1962150"/>
              <a:gd name="connsiteX3" fmla="*/ 734396 w 734396"/>
              <a:gd name="connsiteY3" fmla="*/ 196215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396" h="1962150">
                <a:moveTo>
                  <a:pt x="77171" y="0"/>
                </a:moveTo>
                <a:cubicBezTo>
                  <a:pt x="35102" y="318294"/>
                  <a:pt x="-6966" y="636588"/>
                  <a:pt x="971" y="895350"/>
                </a:cubicBezTo>
                <a:cubicBezTo>
                  <a:pt x="8908" y="1154112"/>
                  <a:pt x="2558" y="1374775"/>
                  <a:pt x="124796" y="1552575"/>
                </a:cubicBezTo>
                <a:cubicBezTo>
                  <a:pt x="247034" y="1730375"/>
                  <a:pt x="490715" y="1846262"/>
                  <a:pt x="734396" y="1962150"/>
                </a:cubicBezTo>
              </a:path>
            </a:pathLst>
          </a:custGeom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9349" y="3933056"/>
            <a:ext cx="14401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638300" y="4181476"/>
            <a:ext cx="5816600" cy="790575"/>
          </a:xfrm>
          <a:custGeom>
            <a:avLst/>
            <a:gdLst>
              <a:gd name="connsiteX0" fmla="*/ 0 w 4362450"/>
              <a:gd name="connsiteY0" fmla="*/ 0 h 790575"/>
              <a:gd name="connsiteX1" fmla="*/ 504825 w 4362450"/>
              <a:gd name="connsiteY1" fmla="*/ 495300 h 790575"/>
              <a:gd name="connsiteX2" fmla="*/ 2276475 w 4362450"/>
              <a:gd name="connsiteY2" fmla="*/ 628650 h 790575"/>
              <a:gd name="connsiteX3" fmla="*/ 3943350 w 4362450"/>
              <a:gd name="connsiteY3" fmla="*/ 647700 h 790575"/>
              <a:gd name="connsiteX4" fmla="*/ 4362450 w 4362450"/>
              <a:gd name="connsiteY4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790575">
                <a:moveTo>
                  <a:pt x="0" y="0"/>
                </a:moveTo>
                <a:cubicBezTo>
                  <a:pt x="62706" y="195262"/>
                  <a:pt x="125413" y="390525"/>
                  <a:pt x="504825" y="495300"/>
                </a:cubicBezTo>
                <a:cubicBezTo>
                  <a:pt x="884237" y="600075"/>
                  <a:pt x="1703388" y="603250"/>
                  <a:pt x="2276475" y="628650"/>
                </a:cubicBezTo>
                <a:cubicBezTo>
                  <a:pt x="2849562" y="654050"/>
                  <a:pt x="3595688" y="620713"/>
                  <a:pt x="3943350" y="647700"/>
                </a:cubicBezTo>
                <a:cubicBezTo>
                  <a:pt x="4291013" y="674688"/>
                  <a:pt x="4326731" y="732631"/>
                  <a:pt x="4362450" y="790575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13185" y="154915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complete linkage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9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800" dirty="0">
                <a:latin typeface="+mn-lt"/>
                <a:ea typeface="+mn-ea"/>
              </a:rPr>
              <a:t>HAC </a:t>
            </a:r>
            <a:r>
              <a:rPr lang="ko-KR" altLang="en-US" sz="1800" dirty="0">
                <a:latin typeface="+mn-lt"/>
                <a:ea typeface="+mn-ea"/>
              </a:rPr>
              <a:t>알고리즘의 활용</a:t>
            </a:r>
            <a:r>
              <a:rPr lang="en-US" altLang="ko-KR" sz="1800" dirty="0">
                <a:latin typeface="+mn-lt"/>
                <a:ea typeface="+mn-ea"/>
              </a:rPr>
              <a:t>: complete linkage</a:t>
            </a:r>
            <a:endParaRPr lang="ko-KR" altLang="en-US" sz="1800" dirty="0"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748" y="2212107"/>
            <a:ext cx="11137237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sim_eu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 smtClean="0">
                <a:latin typeface="Georgia" pitchFamily="18" charset="0"/>
              </a:rPr>
              <a:t>dist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</a:t>
            </a:r>
            <a:r>
              <a:rPr lang="en-US" altLang="ko-KR" sz="2000" b="1" dirty="0">
                <a:latin typeface="Georgia" pitchFamily="18" charset="0"/>
              </a:rPr>
              <a:t>method="</a:t>
            </a:r>
            <a:r>
              <a:rPr lang="en-US" altLang="ko-KR" sz="2000" b="1" dirty="0" err="1">
                <a:latin typeface="Georgia" pitchFamily="18" charset="0"/>
              </a:rPr>
              <a:t>euclidean</a:t>
            </a:r>
            <a:r>
              <a:rPr lang="en-US" altLang="ko-KR" sz="2000" b="1" dirty="0">
                <a:latin typeface="Georgia" pitchFamily="18" charset="0"/>
              </a:rPr>
              <a:t>")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dendrogram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err="1" smtClean="0">
                <a:latin typeface="Georgia" pitchFamily="18" charset="0"/>
              </a:rPr>
              <a:t>hclust</a:t>
            </a:r>
            <a:r>
              <a:rPr lang="en-US" altLang="ko-KR" sz="2000" b="1" dirty="0" smtClean="0">
                <a:latin typeface="Georgia" pitchFamily="18" charset="0"/>
              </a:rPr>
              <a:t>(sim_eu^2, </a:t>
            </a:r>
            <a:r>
              <a:rPr lang="en-US" altLang="ko-KR" sz="2000" b="1" dirty="0">
                <a:latin typeface="Georgia" pitchFamily="18" charset="0"/>
              </a:rPr>
              <a:t>method</a:t>
            </a:r>
            <a:r>
              <a:rPr lang="en-US" altLang="ko-KR" sz="2000" b="1" dirty="0" smtClean="0">
                <a:latin typeface="Georgia" pitchFamily="18" charset="0"/>
              </a:rPr>
              <a:t>=“</a:t>
            </a:r>
            <a:r>
              <a:rPr lang="en-US" altLang="ko-KR" sz="2000" b="1" dirty="0" err="1" smtClean="0">
                <a:latin typeface="Georgia" pitchFamily="18" charset="0"/>
              </a:rPr>
              <a:t>ward.D</a:t>
            </a:r>
            <a:r>
              <a:rPr lang="en-US" altLang="ko-KR" sz="2000" b="1" dirty="0" smtClean="0">
                <a:latin typeface="Georgia" pitchFamily="18" charset="0"/>
              </a:rPr>
              <a:t>”)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plot(dendrogram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cluster &lt;- </a:t>
            </a:r>
            <a:r>
              <a:rPr lang="en-US" altLang="ko-KR" sz="2000" b="1" dirty="0" err="1">
                <a:latin typeface="Georgia" pitchFamily="18" charset="0"/>
              </a:rPr>
              <a:t>cutree</a:t>
            </a:r>
            <a:r>
              <a:rPr lang="en-US" altLang="ko-KR" sz="2000" b="1" dirty="0">
                <a:latin typeface="Georgia" pitchFamily="18" charset="0"/>
              </a:rPr>
              <a:t>(dendrogram, k=3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 table(</a:t>
            </a:r>
            <a:r>
              <a:rPr lang="en-US" altLang="ko-KR" sz="2000" b="1" dirty="0" err="1">
                <a:latin typeface="Georgia" pitchFamily="18" charset="0"/>
              </a:rPr>
              <a:t>iris$Species</a:t>
            </a:r>
            <a:r>
              <a:rPr lang="en-US" altLang="ko-KR" sz="2000" b="1" dirty="0">
                <a:latin typeface="Georgia" pitchFamily="18" charset="0"/>
              </a:rPr>
              <a:t>, cluster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(accuracy &lt;- 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diag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))/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 * 100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  <a:endParaRPr lang="en-US" altLang="ko-KR" sz="2000" b="1" dirty="0">
              <a:latin typeface="Georgia" pitchFamily="18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13185" y="154915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Ward’s method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68527"/>
            <a:ext cx="3452691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9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800" dirty="0">
                <a:latin typeface="+mn-lt"/>
                <a:ea typeface="+mn-ea"/>
              </a:rPr>
              <a:t>HAC </a:t>
            </a:r>
            <a:r>
              <a:rPr lang="ko-KR" altLang="en-US" sz="1800" dirty="0">
                <a:latin typeface="+mn-lt"/>
                <a:ea typeface="+mn-ea"/>
              </a:rPr>
              <a:t>알고리즘의 활용</a:t>
            </a:r>
            <a:r>
              <a:rPr lang="en-US" altLang="ko-KR" sz="1800" dirty="0">
                <a:latin typeface="+mn-lt"/>
                <a:ea typeface="+mn-ea"/>
              </a:rPr>
              <a:t>: complete linkage</a:t>
            </a:r>
            <a:endParaRPr lang="ko-KR" altLang="en-US" sz="1800" dirty="0"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748" y="2212107"/>
            <a:ext cx="11137237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sim_eu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 smtClean="0">
                <a:latin typeface="Georgia" pitchFamily="18" charset="0"/>
              </a:rPr>
              <a:t>dist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</a:t>
            </a:r>
            <a:r>
              <a:rPr lang="en-US" altLang="ko-KR" sz="2000" b="1" dirty="0">
                <a:latin typeface="Georgia" pitchFamily="18" charset="0"/>
              </a:rPr>
              <a:t>method="</a:t>
            </a:r>
            <a:r>
              <a:rPr lang="en-US" altLang="ko-KR" sz="2000" b="1" dirty="0" err="1">
                <a:latin typeface="Georgia" pitchFamily="18" charset="0"/>
              </a:rPr>
              <a:t>euclidean</a:t>
            </a:r>
            <a:r>
              <a:rPr lang="en-US" altLang="ko-KR" sz="2000" b="1" dirty="0">
                <a:latin typeface="Georgia" pitchFamily="18" charset="0"/>
              </a:rPr>
              <a:t>")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dendrogram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err="1" smtClean="0">
                <a:latin typeface="Georgia" pitchFamily="18" charset="0"/>
              </a:rPr>
              <a:t>hclust</a:t>
            </a:r>
            <a:r>
              <a:rPr lang="en-US" altLang="ko-KR" sz="2000" b="1" dirty="0" smtClean="0">
                <a:latin typeface="Georgia" pitchFamily="18" charset="0"/>
              </a:rPr>
              <a:t>(sim_eu^2, </a:t>
            </a:r>
            <a:r>
              <a:rPr lang="en-US" altLang="ko-KR" sz="2000" b="1" dirty="0">
                <a:latin typeface="Georgia" pitchFamily="18" charset="0"/>
              </a:rPr>
              <a:t>method</a:t>
            </a:r>
            <a:r>
              <a:rPr lang="en-US" altLang="ko-KR" sz="2000" b="1" dirty="0" smtClean="0">
                <a:latin typeface="Georgia" pitchFamily="18" charset="0"/>
              </a:rPr>
              <a:t>=“centroid”)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plot(dendrogram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cluster &lt;- </a:t>
            </a:r>
            <a:r>
              <a:rPr lang="en-US" altLang="ko-KR" sz="2000" b="1" dirty="0" err="1">
                <a:latin typeface="Georgia" pitchFamily="18" charset="0"/>
              </a:rPr>
              <a:t>cutree</a:t>
            </a:r>
            <a:r>
              <a:rPr lang="en-US" altLang="ko-KR" sz="2000" b="1" dirty="0">
                <a:latin typeface="Georgia" pitchFamily="18" charset="0"/>
              </a:rPr>
              <a:t>(dendrogram, k=3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 table(</a:t>
            </a:r>
            <a:r>
              <a:rPr lang="en-US" altLang="ko-KR" sz="2000" b="1" dirty="0" err="1">
                <a:latin typeface="Georgia" pitchFamily="18" charset="0"/>
              </a:rPr>
              <a:t>iris$Species</a:t>
            </a:r>
            <a:r>
              <a:rPr lang="en-US" altLang="ko-KR" sz="2000" b="1" dirty="0">
                <a:latin typeface="Georgia" pitchFamily="18" charset="0"/>
              </a:rPr>
              <a:t>, cluster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(accuracy &lt;- 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diag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))/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 * 100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  <a:endParaRPr lang="en-US" altLang="ko-KR" sz="2000" b="1" dirty="0">
              <a:latin typeface="Georgia" pitchFamily="18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13185" y="154915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centroid linkage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58" y="4653136"/>
            <a:ext cx="3703268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9" y="227687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HAC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800" dirty="0">
                <a:latin typeface="+mn-lt"/>
                <a:ea typeface="+mn-ea"/>
              </a:rPr>
              <a:t>HAC </a:t>
            </a:r>
            <a:r>
              <a:rPr lang="ko-KR" altLang="en-US" sz="1800" dirty="0">
                <a:latin typeface="+mn-lt"/>
                <a:ea typeface="+mn-ea"/>
              </a:rPr>
              <a:t>알고리즘의 활용</a:t>
            </a:r>
            <a:r>
              <a:rPr lang="en-US" altLang="ko-KR" sz="1800" dirty="0">
                <a:latin typeface="+mn-lt"/>
                <a:ea typeface="+mn-ea"/>
              </a:rPr>
              <a:t>: complete linkage</a:t>
            </a:r>
            <a:endParaRPr lang="ko-KR" altLang="en-US" sz="1800" dirty="0"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1980" y="2852936"/>
            <a:ext cx="11137237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Georgia" pitchFamily="18" charset="0"/>
              </a:rPr>
              <a:t>sim_mi</a:t>
            </a:r>
            <a:r>
              <a:rPr lang="en-US" altLang="ko-KR" sz="2000" b="1" dirty="0">
                <a:latin typeface="Georgia" pitchFamily="18" charset="0"/>
              </a:rPr>
              <a:t> &lt;- </a:t>
            </a:r>
            <a:r>
              <a:rPr lang="en-US" altLang="ko-KR" sz="2000" b="1" dirty="0" err="1" smtClean="0">
                <a:latin typeface="Georgia" pitchFamily="18" charset="0"/>
              </a:rPr>
              <a:t>dist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, </a:t>
            </a:r>
            <a:r>
              <a:rPr lang="en-US" altLang="ko-KR" sz="2000" b="1" dirty="0">
                <a:latin typeface="Georgia" pitchFamily="18" charset="0"/>
              </a:rPr>
              <a:t>method="</a:t>
            </a:r>
            <a:r>
              <a:rPr lang="en-US" altLang="ko-KR" sz="2000" b="1" dirty="0" err="1">
                <a:latin typeface="Georgia" pitchFamily="18" charset="0"/>
              </a:rPr>
              <a:t>minkowski</a:t>
            </a:r>
            <a:r>
              <a:rPr lang="en-US" altLang="ko-KR" sz="2000" b="1" dirty="0">
                <a:latin typeface="Georgia" pitchFamily="18" charset="0"/>
              </a:rPr>
              <a:t>")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dendrogram </a:t>
            </a:r>
            <a:r>
              <a:rPr lang="en-US" altLang="ko-KR" sz="2000" b="1" dirty="0">
                <a:latin typeface="Georgia" pitchFamily="18" charset="0"/>
              </a:rPr>
              <a:t>&lt;-</a:t>
            </a:r>
            <a:r>
              <a:rPr lang="en-US" altLang="ko-KR" sz="2000" b="1" dirty="0" err="1" smtClean="0">
                <a:latin typeface="Georgia" pitchFamily="18" charset="0"/>
              </a:rPr>
              <a:t>hclust</a:t>
            </a:r>
            <a:r>
              <a:rPr lang="en-US" altLang="ko-KR" sz="2000" b="1" dirty="0" smtClean="0">
                <a:latin typeface="Georgia" pitchFamily="18" charset="0"/>
              </a:rPr>
              <a:t>(sim_mi^2, </a:t>
            </a:r>
            <a:r>
              <a:rPr lang="en-US" altLang="ko-KR" sz="2000" b="1" dirty="0">
                <a:latin typeface="Georgia" pitchFamily="18" charset="0"/>
              </a:rPr>
              <a:t>method</a:t>
            </a:r>
            <a:r>
              <a:rPr lang="en-US" altLang="ko-KR" sz="2000" b="1" dirty="0" smtClean="0">
                <a:latin typeface="Georgia" pitchFamily="18" charset="0"/>
              </a:rPr>
              <a:t>=“centroid”)</a:t>
            </a:r>
          </a:p>
          <a:p>
            <a:r>
              <a:rPr lang="en-US" altLang="ko-KR" sz="2000" b="1" dirty="0" smtClean="0">
                <a:latin typeface="Georgia" pitchFamily="18" charset="0"/>
              </a:rPr>
              <a:t>plot(dendrogram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cluster &lt;- </a:t>
            </a:r>
            <a:r>
              <a:rPr lang="en-US" altLang="ko-KR" sz="2000" b="1" dirty="0" err="1">
                <a:latin typeface="Georgia" pitchFamily="18" charset="0"/>
              </a:rPr>
              <a:t>cutree</a:t>
            </a:r>
            <a:r>
              <a:rPr lang="en-US" altLang="ko-KR" sz="2000" b="1" dirty="0">
                <a:latin typeface="Georgia" pitchFamily="18" charset="0"/>
              </a:rPr>
              <a:t>(dendrogram, k=3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 smtClean="0">
                <a:latin typeface="Georgia" pitchFamily="18" charset="0"/>
              </a:rPr>
              <a:t> </a:t>
            </a:r>
            <a:r>
              <a:rPr lang="en-US" altLang="ko-KR" sz="2000" b="1" dirty="0">
                <a:latin typeface="Georgia" pitchFamily="18" charset="0"/>
              </a:rPr>
              <a:t>&lt;- table(</a:t>
            </a:r>
            <a:r>
              <a:rPr lang="en-US" altLang="ko-KR" sz="2000" b="1" dirty="0" err="1">
                <a:latin typeface="Georgia" pitchFamily="18" charset="0"/>
              </a:rPr>
              <a:t>iris$Species</a:t>
            </a:r>
            <a:r>
              <a:rPr lang="en-US" altLang="ko-KR" sz="2000" b="1" dirty="0">
                <a:latin typeface="Georgia" pitchFamily="18" charset="0"/>
              </a:rPr>
              <a:t>, cluster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</a:p>
          <a:p>
            <a:r>
              <a:rPr lang="en-US" altLang="ko-KR" sz="2000" b="1" dirty="0">
                <a:latin typeface="Georgia" pitchFamily="18" charset="0"/>
              </a:rPr>
              <a:t>(accuracy &lt;- 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diag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))/</a:t>
            </a:r>
            <a:r>
              <a:rPr lang="en-US" altLang="ko-KR" sz="2000" b="1" dirty="0" smtClean="0">
                <a:latin typeface="Georgia" pitchFamily="18" charset="0"/>
              </a:rPr>
              <a:t>sum(</a:t>
            </a:r>
            <a:r>
              <a:rPr lang="en-US" altLang="ko-KR" sz="2000" b="1" dirty="0" err="1" smtClean="0">
                <a:latin typeface="Georgia" pitchFamily="18" charset="0"/>
              </a:rPr>
              <a:t>conf.mat</a:t>
            </a:r>
            <a:r>
              <a:rPr lang="en-US" altLang="ko-KR" sz="2000" b="1" dirty="0">
                <a:latin typeface="Georgia" pitchFamily="18" charset="0"/>
              </a:rPr>
              <a:t>) * 100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  <a:endParaRPr lang="en-US" altLang="ko-KR" sz="2000" b="1" dirty="0">
              <a:latin typeface="Georgia" pitchFamily="18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13185" y="1549152"/>
            <a:ext cx="10972800" cy="4767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</a:rPr>
              <a:t>HAC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r>
              <a:rPr lang="en-US" altLang="ko-KR" b="1" dirty="0" smtClean="0">
                <a:solidFill>
                  <a:srgbClr val="FF0000"/>
                </a:solidFill>
              </a:rPr>
              <a:t>: centroid linkage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 6"/>
          <p:cNvSpPr/>
          <p:nvPr/>
        </p:nvSpPr>
        <p:spPr>
          <a:xfrm>
            <a:off x="8721821" y="2204864"/>
            <a:ext cx="2371323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0237"/>
              <a:gd name="adj6" fmla="val -3916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거리함수 변경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44" y="5211414"/>
            <a:ext cx="3768645" cy="134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93" y="2870473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r>
              <a:rPr lang="ko-KR" altLang="en-US" dirty="0" smtClean="0"/>
              <a:t>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AND </a:t>
            </a:r>
            <a:r>
              <a:rPr lang="ko-KR" altLang="en-US" dirty="0"/>
              <a:t>분류 문제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98806" y="3683000"/>
            <a:ext cx="5753555" cy="2064538"/>
            <a:chOff x="5098806" y="4452138"/>
            <a:chExt cx="4128293" cy="1295400"/>
          </a:xfrm>
        </p:grpSpPr>
        <p:sp>
          <p:nvSpPr>
            <p:cNvPr id="287751" name="Text Box 7"/>
            <p:cNvSpPr txBox="1">
              <a:spLocks noChangeArrowheads="1"/>
            </p:cNvSpPr>
            <p:nvPr/>
          </p:nvSpPr>
          <p:spPr bwMode="auto">
            <a:xfrm>
              <a:off x="6984756" y="4452139"/>
              <a:ext cx="209565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/>
                <a:t>1</a:t>
              </a:r>
            </a:p>
          </p:txBody>
        </p:sp>
        <p:sp>
          <p:nvSpPr>
            <p:cNvPr id="287752" name="Text Box 8"/>
            <p:cNvSpPr txBox="1">
              <a:spLocks noChangeArrowheads="1"/>
            </p:cNvSpPr>
            <p:nvPr/>
          </p:nvSpPr>
          <p:spPr bwMode="auto">
            <a:xfrm>
              <a:off x="6975232" y="4909338"/>
              <a:ext cx="293528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i="1"/>
                <a:t>x</a:t>
              </a:r>
              <a:r>
                <a:rPr lang="en-US" altLang="ko-KR" sz="2400" baseline="-25000"/>
                <a:t>1</a:t>
              </a:r>
            </a:p>
          </p:txBody>
        </p:sp>
        <p:sp>
          <p:nvSpPr>
            <p:cNvPr id="287753" name="Text Box 9"/>
            <p:cNvSpPr txBox="1">
              <a:spLocks noChangeArrowheads="1"/>
            </p:cNvSpPr>
            <p:nvPr/>
          </p:nvSpPr>
          <p:spPr bwMode="auto">
            <a:xfrm>
              <a:off x="7776919" y="4539452"/>
              <a:ext cx="210714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/>
                <a:t>?</a:t>
              </a:r>
            </a:p>
          </p:txBody>
        </p:sp>
        <p:sp>
          <p:nvSpPr>
            <p:cNvPr id="287754" name="Text Box 10"/>
            <p:cNvSpPr txBox="1">
              <a:spLocks noChangeArrowheads="1"/>
            </p:cNvSpPr>
            <p:nvPr/>
          </p:nvSpPr>
          <p:spPr bwMode="auto">
            <a:xfrm>
              <a:off x="7775331" y="4823614"/>
              <a:ext cx="210714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/>
                <a:t>?</a:t>
              </a:r>
            </a:p>
          </p:txBody>
        </p:sp>
        <p:sp>
          <p:nvSpPr>
            <p:cNvPr id="287755" name="Text Box 11"/>
            <p:cNvSpPr txBox="1">
              <a:spLocks noChangeArrowheads="1"/>
            </p:cNvSpPr>
            <p:nvPr/>
          </p:nvSpPr>
          <p:spPr bwMode="auto">
            <a:xfrm>
              <a:off x="7775331" y="5080789"/>
              <a:ext cx="210714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/>
                <a:t>?</a:t>
              </a:r>
            </a:p>
          </p:txBody>
        </p:sp>
        <p:sp>
          <p:nvSpPr>
            <p:cNvPr id="287756" name="Text Box 12"/>
            <p:cNvSpPr txBox="1">
              <a:spLocks noChangeArrowheads="1"/>
            </p:cNvSpPr>
            <p:nvPr/>
          </p:nvSpPr>
          <p:spPr bwMode="auto">
            <a:xfrm>
              <a:off x="8994531" y="4909339"/>
              <a:ext cx="232568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i="1"/>
                <a:t>y</a:t>
              </a:r>
            </a:p>
          </p:txBody>
        </p:sp>
        <p:sp>
          <p:nvSpPr>
            <p:cNvPr id="287757" name="Text Box 13"/>
            <p:cNvSpPr txBox="1">
              <a:spLocks noChangeArrowheads="1"/>
            </p:cNvSpPr>
            <p:nvPr/>
          </p:nvSpPr>
          <p:spPr bwMode="auto">
            <a:xfrm>
              <a:off x="6975231" y="5337964"/>
              <a:ext cx="309630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i="1"/>
                <a:t>x</a:t>
              </a:r>
              <a:r>
                <a:rPr lang="en-US" altLang="ko-KR" sz="2400" baseline="-25000"/>
                <a:t>2</a:t>
              </a:r>
            </a:p>
          </p:txBody>
        </p:sp>
        <p:sp>
          <p:nvSpPr>
            <p:cNvPr id="287758" name="Rectangle 14"/>
            <p:cNvSpPr>
              <a:spLocks noChangeArrowheads="1"/>
            </p:cNvSpPr>
            <p:nvPr/>
          </p:nvSpPr>
          <p:spPr bwMode="auto">
            <a:xfrm>
              <a:off x="5213106" y="5528463"/>
              <a:ext cx="122238" cy="122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sp>
          <p:nvSpPr>
            <p:cNvPr id="287760" name="Text Box 16"/>
            <p:cNvSpPr txBox="1">
              <a:spLocks noChangeArrowheads="1"/>
            </p:cNvSpPr>
            <p:nvPr/>
          </p:nvSpPr>
          <p:spPr bwMode="auto">
            <a:xfrm>
              <a:off x="5251206" y="5337963"/>
              <a:ext cx="240619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b="1"/>
                <a:t>a</a:t>
              </a:r>
            </a:p>
          </p:txBody>
        </p:sp>
        <p:sp>
          <p:nvSpPr>
            <p:cNvPr id="287761" name="Text Box 17"/>
            <p:cNvSpPr txBox="1">
              <a:spLocks noChangeArrowheads="1"/>
            </p:cNvSpPr>
            <p:nvPr/>
          </p:nvSpPr>
          <p:spPr bwMode="auto">
            <a:xfrm>
              <a:off x="6013206" y="5347488"/>
              <a:ext cx="255572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b="1"/>
                <a:t>b</a:t>
              </a:r>
            </a:p>
          </p:txBody>
        </p:sp>
        <p:sp>
          <p:nvSpPr>
            <p:cNvPr id="287762" name="Text Box 18"/>
            <p:cNvSpPr txBox="1">
              <a:spLocks noChangeArrowheads="1"/>
            </p:cNvSpPr>
            <p:nvPr/>
          </p:nvSpPr>
          <p:spPr bwMode="auto">
            <a:xfrm>
              <a:off x="5251207" y="4566438"/>
              <a:ext cx="231418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b="1"/>
                <a:t>c</a:t>
              </a:r>
            </a:p>
          </p:txBody>
        </p:sp>
        <p:sp>
          <p:nvSpPr>
            <p:cNvPr id="287763" name="Text Box 19"/>
            <p:cNvSpPr txBox="1">
              <a:spLocks noChangeArrowheads="1"/>
            </p:cNvSpPr>
            <p:nvPr/>
          </p:nvSpPr>
          <p:spPr bwMode="auto">
            <a:xfrm>
              <a:off x="6013206" y="4566438"/>
              <a:ext cx="254421" cy="28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b="1"/>
                <a:t>d</a:t>
              </a:r>
            </a:p>
          </p:txBody>
        </p:sp>
        <p:sp>
          <p:nvSpPr>
            <p:cNvPr id="287764" name="Oval 20"/>
            <p:cNvSpPr>
              <a:spLocks noChangeArrowheads="1"/>
            </p:cNvSpPr>
            <p:nvPr/>
          </p:nvSpPr>
          <p:spPr bwMode="auto">
            <a:xfrm>
              <a:off x="5965581" y="4747413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sp>
          <p:nvSpPr>
            <p:cNvPr id="287766" name="Line 22"/>
            <p:cNvSpPr>
              <a:spLocks noChangeShapeType="1"/>
            </p:cNvSpPr>
            <p:nvPr/>
          </p:nvSpPr>
          <p:spPr bwMode="auto">
            <a:xfrm flipV="1">
              <a:off x="5270256" y="4452138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 sz="3600"/>
            </a:p>
          </p:txBody>
        </p:sp>
        <p:sp>
          <p:nvSpPr>
            <p:cNvPr id="287767" name="Line 23"/>
            <p:cNvSpPr>
              <a:spLocks noChangeShapeType="1"/>
            </p:cNvSpPr>
            <p:nvPr/>
          </p:nvSpPr>
          <p:spPr bwMode="auto">
            <a:xfrm>
              <a:off x="5098806" y="5595138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 sz="3600"/>
            </a:p>
          </p:txBody>
        </p:sp>
        <p:sp>
          <p:nvSpPr>
            <p:cNvPr id="287768" name="Oval 24"/>
            <p:cNvSpPr>
              <a:spLocks noChangeArrowheads="1"/>
            </p:cNvSpPr>
            <p:nvPr/>
          </p:nvSpPr>
          <p:spPr bwMode="auto">
            <a:xfrm>
              <a:off x="7394331" y="5442738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sp>
          <p:nvSpPr>
            <p:cNvPr id="287769" name="Oval 25"/>
            <p:cNvSpPr>
              <a:spLocks noChangeArrowheads="1"/>
            </p:cNvSpPr>
            <p:nvPr/>
          </p:nvSpPr>
          <p:spPr bwMode="auto">
            <a:xfrm>
              <a:off x="7394331" y="4985538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sp>
          <p:nvSpPr>
            <p:cNvPr id="287770" name="Oval 26"/>
            <p:cNvSpPr>
              <a:spLocks noChangeArrowheads="1"/>
            </p:cNvSpPr>
            <p:nvPr/>
          </p:nvSpPr>
          <p:spPr bwMode="auto">
            <a:xfrm>
              <a:off x="7394331" y="4528338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sp>
          <p:nvSpPr>
            <p:cNvPr id="287771" name="Line 27"/>
            <p:cNvSpPr>
              <a:spLocks noChangeShapeType="1"/>
            </p:cNvSpPr>
            <p:nvPr/>
          </p:nvSpPr>
          <p:spPr bwMode="auto">
            <a:xfrm>
              <a:off x="7241931" y="4595013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3600"/>
            </a:p>
          </p:txBody>
        </p:sp>
        <p:sp>
          <p:nvSpPr>
            <p:cNvPr id="287772" name="Line 28"/>
            <p:cNvSpPr>
              <a:spLocks noChangeShapeType="1"/>
            </p:cNvSpPr>
            <p:nvPr/>
          </p:nvSpPr>
          <p:spPr bwMode="auto">
            <a:xfrm>
              <a:off x="7241931" y="5509413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3600"/>
            </a:p>
          </p:txBody>
        </p:sp>
        <p:sp>
          <p:nvSpPr>
            <p:cNvPr id="287773" name="Line 29"/>
            <p:cNvSpPr>
              <a:spLocks noChangeShapeType="1"/>
            </p:cNvSpPr>
            <p:nvPr/>
          </p:nvSpPr>
          <p:spPr bwMode="auto">
            <a:xfrm>
              <a:off x="7241931" y="5052213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3600"/>
            </a:p>
          </p:txBody>
        </p:sp>
        <p:sp>
          <p:nvSpPr>
            <p:cNvPr id="287774" name="Oval 30"/>
            <p:cNvSpPr>
              <a:spLocks noChangeArrowheads="1"/>
            </p:cNvSpPr>
            <p:nvPr/>
          </p:nvSpPr>
          <p:spPr bwMode="auto">
            <a:xfrm>
              <a:off x="8384931" y="4985538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cxnSp>
          <p:nvCxnSpPr>
            <p:cNvPr id="287775" name="AutoShape 31"/>
            <p:cNvCxnSpPr>
              <a:cxnSpLocks noChangeShapeType="1"/>
              <a:stCxn id="287770" idx="6"/>
              <a:endCxn id="287774" idx="2"/>
            </p:cNvCxnSpPr>
            <p:nvPr/>
          </p:nvCxnSpPr>
          <p:spPr bwMode="auto">
            <a:xfrm>
              <a:off x="7516569" y="4590251"/>
              <a:ext cx="868362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7776" name="AutoShape 32"/>
            <p:cNvCxnSpPr>
              <a:cxnSpLocks noChangeShapeType="1"/>
              <a:stCxn id="287769" idx="6"/>
              <a:endCxn id="287774" idx="2"/>
            </p:cNvCxnSpPr>
            <p:nvPr/>
          </p:nvCxnSpPr>
          <p:spPr bwMode="auto">
            <a:xfrm>
              <a:off x="7516569" y="5047451"/>
              <a:ext cx="868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7777" name="AutoShape 33"/>
            <p:cNvCxnSpPr>
              <a:cxnSpLocks noChangeShapeType="1"/>
              <a:stCxn id="287768" idx="6"/>
              <a:endCxn id="287774" idx="2"/>
            </p:cNvCxnSpPr>
            <p:nvPr/>
          </p:nvCxnSpPr>
          <p:spPr bwMode="auto">
            <a:xfrm flipV="1">
              <a:off x="7516569" y="5047451"/>
              <a:ext cx="868362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7778" name="AutoShape 34"/>
            <p:cNvCxnSpPr>
              <a:cxnSpLocks noChangeShapeType="1"/>
              <a:stCxn id="287774" idx="6"/>
              <a:endCxn id="287756" idx="1"/>
            </p:cNvCxnSpPr>
            <p:nvPr/>
          </p:nvCxnSpPr>
          <p:spPr bwMode="auto">
            <a:xfrm>
              <a:off x="8507169" y="5046657"/>
              <a:ext cx="487362" cy="75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87779" name="Rectangle 35"/>
            <p:cNvSpPr>
              <a:spLocks noChangeArrowheads="1"/>
            </p:cNvSpPr>
            <p:nvPr/>
          </p:nvSpPr>
          <p:spPr bwMode="auto">
            <a:xfrm>
              <a:off x="5211520" y="4761702"/>
              <a:ext cx="122237" cy="122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  <p:sp>
          <p:nvSpPr>
            <p:cNvPr id="287780" name="Rectangle 36"/>
            <p:cNvSpPr>
              <a:spLocks noChangeArrowheads="1"/>
            </p:cNvSpPr>
            <p:nvPr/>
          </p:nvSpPr>
          <p:spPr bwMode="auto">
            <a:xfrm>
              <a:off x="5963995" y="5522113"/>
              <a:ext cx="122237" cy="122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3600"/>
            </a:p>
          </p:txBody>
        </p:sp>
      </p:grpSp>
      <p:sp>
        <p:nvSpPr>
          <p:cNvPr id="287781" name="Rectangle 37"/>
          <p:cNvSpPr>
            <a:spLocks noChangeArrowheads="1"/>
          </p:cNvSpPr>
          <p:nvPr/>
        </p:nvSpPr>
        <p:spPr bwMode="auto">
          <a:xfrm>
            <a:off x="2338294" y="2307038"/>
            <a:ext cx="38090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2000" b="1" dirty="0">
                <a:ea typeface="바탕" pitchFamily="18" charset="-127"/>
                <a:cs typeface="Times New Roman" pitchFamily="18" charset="0"/>
              </a:rPr>
              <a:t>a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=(0,0)</a:t>
            </a:r>
            <a:r>
              <a:rPr lang="en-US" altLang="ko-KR" sz="2000" baseline="30000" dirty="0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  </a:t>
            </a:r>
            <a:r>
              <a:rPr lang="en-US" altLang="ko-KR" sz="2000" b="1" dirty="0">
                <a:ea typeface="바탕" pitchFamily="18" charset="-127"/>
                <a:cs typeface="Times New Roman" pitchFamily="18" charset="0"/>
              </a:rPr>
              <a:t>b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=(1,0)</a:t>
            </a:r>
            <a:r>
              <a:rPr lang="en-US" altLang="ko-KR" sz="2000" baseline="30000" dirty="0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  </a:t>
            </a:r>
            <a:r>
              <a:rPr lang="en-US" altLang="ko-KR" sz="2000" b="1" dirty="0">
                <a:ea typeface="바탕" pitchFamily="18" charset="-127"/>
                <a:cs typeface="Times New Roman" pitchFamily="18" charset="0"/>
              </a:rPr>
              <a:t>c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=(0,1)</a:t>
            </a:r>
            <a:r>
              <a:rPr lang="en-US" altLang="ko-KR" sz="2000" baseline="30000" dirty="0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  </a:t>
            </a:r>
            <a:r>
              <a:rPr lang="en-US" altLang="ko-KR" sz="2000" b="1" dirty="0">
                <a:ea typeface="바탕" pitchFamily="18" charset="-127"/>
                <a:cs typeface="Times New Roman" pitchFamily="18" charset="0"/>
              </a:rPr>
              <a:t>d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=(1,1)</a:t>
            </a:r>
            <a:r>
              <a:rPr lang="en-US" altLang="ko-KR" sz="2000" baseline="30000" dirty="0">
                <a:ea typeface="바탕" pitchFamily="18" charset="-127"/>
                <a:cs typeface="Times New Roman" pitchFamily="18" charset="0"/>
              </a:rPr>
              <a:t>T</a:t>
            </a:r>
            <a:endParaRPr lang="en-US" altLang="ko-KR" sz="2000" dirty="0">
              <a:latin typeface="굴림" pitchFamily="50" charset="-127"/>
              <a:ea typeface="바탕" pitchFamily="18" charset="-127"/>
              <a:cs typeface="Times New Roman" pitchFamily="18" charset="0"/>
            </a:endParaRPr>
          </a:p>
          <a:p>
            <a:pPr eaLnBrk="0" latinLnBrk="0" hangingPunct="0"/>
            <a:r>
              <a:rPr lang="en-US" altLang="ko-KR" sz="2000" i="1" dirty="0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i="1" baseline="-30000" dirty="0">
                <a:ea typeface="바탕" pitchFamily="18" charset="-127"/>
                <a:cs typeface="Times New Roman" pitchFamily="18" charset="0"/>
              </a:rPr>
              <a:t>a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 -1       </a:t>
            </a:r>
            <a:r>
              <a:rPr lang="en-US" altLang="ko-KR" sz="2000" i="1" dirty="0" err="1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i="1" baseline="-30000" dirty="0" err="1">
                <a:ea typeface="바탕" pitchFamily="18" charset="-127"/>
                <a:cs typeface="Times New Roman" pitchFamily="18" charset="0"/>
              </a:rPr>
              <a:t>b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 -1       </a:t>
            </a:r>
            <a:r>
              <a:rPr lang="en-US" altLang="ko-KR" sz="2000" i="1" dirty="0" err="1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i="1" baseline="-30000" dirty="0" err="1">
                <a:ea typeface="바탕" pitchFamily="18" charset="-127"/>
                <a:cs typeface="Times New Roman" pitchFamily="18" charset="0"/>
              </a:rPr>
              <a:t>c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 -1       </a:t>
            </a:r>
            <a:r>
              <a:rPr lang="en-US" altLang="ko-KR" sz="2000" i="1" dirty="0">
                <a:ea typeface="바탕" pitchFamily="18" charset="-127"/>
                <a:cs typeface="Times New Roman" pitchFamily="18" charset="0"/>
              </a:rPr>
              <a:t>t</a:t>
            </a:r>
            <a:r>
              <a:rPr lang="en-US" altLang="ko-KR" sz="2000" i="1" baseline="-30000" dirty="0">
                <a:ea typeface="바탕" pitchFamily="18" charset="-127"/>
                <a:cs typeface="Times New Roman" pitchFamily="18" charset="0"/>
              </a:rPr>
              <a:t>d</a:t>
            </a:r>
            <a:r>
              <a:rPr lang="en-US" altLang="ko-KR" sz="2000" dirty="0">
                <a:ea typeface="바탕" pitchFamily="18" charset="-127"/>
                <a:cs typeface="Times New Roman" pitchFamily="18" charset="0"/>
              </a:rPr>
              <a:t>=1</a:t>
            </a:r>
            <a:r>
              <a:rPr lang="en-US" altLang="ko-KR" sz="1200" dirty="0">
                <a:ea typeface="바탕" pitchFamily="18" charset="-127"/>
                <a:cs typeface="Times New Roman" pitchFamily="18" charset="0"/>
              </a:rPr>
              <a:t> </a:t>
            </a:r>
            <a:endParaRPr lang="en-US" altLang="ko-KR" sz="2800" dirty="0">
              <a:latin typeface="굴림" pitchFamily="50" charset="-127"/>
              <a:ea typeface="바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14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4800" dirty="0"/>
              <a:t>Density-based clustering</a:t>
            </a:r>
          </a:p>
        </p:txBody>
      </p:sp>
      <p:sp>
        <p:nvSpPr>
          <p:cNvPr id="57347" name="바닥글 개체 틀 2"/>
          <p:cNvSpPr>
            <a:spLocks noGrp="1"/>
          </p:cNvSpPr>
          <p:nvPr>
            <p:ph type="ftr" sz="quarter" idx="11"/>
          </p:nvPr>
        </p:nvSpPr>
        <p:spPr bwMode="auto">
          <a:xfrm>
            <a:off x="6481234" y="6400800"/>
            <a:ext cx="5615517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300" smtClean="0">
                <a:solidFill>
                  <a:srgbClr val="E9F3F6"/>
                </a:solidFill>
              </a:rPr>
              <a:t>Data Mining Lab., Univ. of Seoul, Copyright ® 2008</a:t>
            </a:r>
          </a:p>
          <a:p>
            <a:pPr eaLnBrk="1" hangingPunct="1"/>
            <a:endParaRPr lang="en-US" altLang="ko-KR" sz="1300" smtClean="0">
              <a:solidFill>
                <a:srgbClr val="E9F3F6"/>
              </a:solidFill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28801"/>
            <a:ext cx="10972800" cy="4527525"/>
          </a:xfrm>
        </p:spPr>
        <p:txBody>
          <a:bodyPr/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DBSCAN: Cluster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를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“density-connected set”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으로 정의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200" dirty="0" smtClean="0"/>
              <a:t>density: </a:t>
            </a:r>
            <a:r>
              <a:rPr lang="ko-KR" altLang="en-US" sz="2200" dirty="0" smtClean="0"/>
              <a:t>정해진 반경</a:t>
            </a:r>
            <a:r>
              <a:rPr lang="en-US" altLang="ko-KR" sz="2200" dirty="0" smtClean="0"/>
              <a:t>(</a:t>
            </a:r>
            <a:r>
              <a:rPr lang="en-US" altLang="ko-KR" sz="2800" dirty="0" smtClean="0">
                <a:sym typeface="Symbol"/>
              </a:rPr>
              <a:t></a:t>
            </a:r>
            <a:r>
              <a:rPr lang="en-US" altLang="ko-KR" sz="2200" dirty="0" smtClean="0"/>
              <a:t>)</a:t>
            </a:r>
            <a:r>
              <a:rPr lang="ko-KR" altLang="en-US" sz="2200" dirty="0" smtClean="0"/>
              <a:t>내에 데이터의 개수</a:t>
            </a:r>
            <a:endParaRPr lang="en-US" altLang="ko-KR" sz="2200" dirty="0" smtClean="0"/>
          </a:p>
        </p:txBody>
      </p:sp>
      <p:pic>
        <p:nvPicPr>
          <p:cNvPr id="18434" name="Picture 2" descr="http://openi.nlm.nih.gov/imgs/512/194/2838472/2838472_g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10" y="3356993"/>
            <a:ext cx="4512501" cy="103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dbs.informatik.uni-muenchen.de/Forschung/KDD/Clustering/DBSCA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1" y="4509120"/>
            <a:ext cx="3416848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4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Density-based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Density-based clustering </a:t>
            </a:r>
            <a:r>
              <a:rPr lang="ko-KR" altLang="en-US" b="1" dirty="0" smtClean="0">
                <a:solidFill>
                  <a:srgbClr val="FF0000"/>
                </a:solidFill>
              </a:rPr>
              <a:t>알고리즘의 활용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524" y="2348881"/>
            <a:ext cx="11137237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>
                <a:latin typeface="Georgia" pitchFamily="18" charset="0"/>
              </a:rPr>
              <a:t>library(</a:t>
            </a:r>
            <a:r>
              <a:rPr lang="en-US" altLang="ko-KR" sz="2000" b="1" dirty="0" err="1">
                <a:latin typeface="Georgia" pitchFamily="18" charset="0"/>
              </a:rPr>
              <a:t>fpc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  <a:p>
            <a:r>
              <a:rPr lang="en-US" altLang="ko-KR" sz="2000" b="1" dirty="0" err="1">
                <a:latin typeface="Georgia" pitchFamily="18" charset="0"/>
              </a:rPr>
              <a:t>myiris</a:t>
            </a:r>
            <a:r>
              <a:rPr lang="en-US" altLang="ko-KR" sz="2000" b="1" dirty="0">
                <a:latin typeface="Georgia" pitchFamily="18" charset="0"/>
              </a:rPr>
              <a:t> &lt;- iris[-5]</a:t>
            </a:r>
          </a:p>
          <a:p>
            <a:r>
              <a:rPr lang="en-US" altLang="ko-KR" sz="2000" b="1" dirty="0">
                <a:latin typeface="Georgia" pitchFamily="18" charset="0"/>
              </a:rPr>
              <a:t>myiris.ds &lt;- </a:t>
            </a:r>
            <a:r>
              <a:rPr lang="en-US" altLang="ko-KR" sz="2000" b="1" dirty="0" err="1">
                <a:latin typeface="Georgia" pitchFamily="18" charset="0"/>
              </a:rPr>
              <a:t>dbscan</a:t>
            </a:r>
            <a:r>
              <a:rPr lang="en-US" altLang="ko-KR" sz="2000" b="1" dirty="0">
                <a:latin typeface="Georgia" pitchFamily="18" charset="0"/>
              </a:rPr>
              <a:t>(</a:t>
            </a:r>
            <a:r>
              <a:rPr lang="en-US" altLang="ko-KR" sz="2000" b="1" dirty="0" err="1">
                <a:latin typeface="Georgia" pitchFamily="18" charset="0"/>
              </a:rPr>
              <a:t>myiris</a:t>
            </a:r>
            <a:r>
              <a:rPr lang="en-US" altLang="ko-KR" sz="2000" b="1" dirty="0">
                <a:latin typeface="Georgia" pitchFamily="18" charset="0"/>
              </a:rPr>
              <a:t>, eps=0.42, </a:t>
            </a:r>
            <a:r>
              <a:rPr lang="en-US" altLang="ko-KR" sz="2000" b="1" dirty="0" err="1">
                <a:latin typeface="Georgia" pitchFamily="18" charset="0"/>
              </a:rPr>
              <a:t>MinPts</a:t>
            </a:r>
            <a:r>
              <a:rPr lang="en-US" altLang="ko-KR" sz="2000" b="1" dirty="0">
                <a:latin typeface="Georgia" pitchFamily="18" charset="0"/>
              </a:rPr>
              <a:t>=5)</a:t>
            </a:r>
          </a:p>
          <a:p>
            <a:r>
              <a:rPr lang="en-US" altLang="ko-KR" sz="2000" b="1" dirty="0">
                <a:latin typeface="Georgia" pitchFamily="18" charset="0"/>
              </a:rPr>
              <a:t>table(</a:t>
            </a:r>
            <a:r>
              <a:rPr lang="en-US" altLang="ko-KR" sz="2000" b="1" dirty="0" err="1">
                <a:latin typeface="Georgia" pitchFamily="18" charset="0"/>
              </a:rPr>
              <a:t>myiris.ds$cluster</a:t>
            </a:r>
            <a:r>
              <a:rPr lang="en-US" altLang="ko-KR" sz="2000" b="1" dirty="0">
                <a:latin typeface="Georgia" pitchFamily="18" charset="0"/>
              </a:rPr>
              <a:t>, </a:t>
            </a:r>
            <a:r>
              <a:rPr lang="en-US" altLang="ko-KR" sz="2000" b="1" dirty="0" err="1">
                <a:latin typeface="Georgia" pitchFamily="18" charset="0"/>
              </a:rPr>
              <a:t>iris$Species</a:t>
            </a:r>
            <a:r>
              <a:rPr lang="en-US" altLang="ko-KR" sz="2000" b="1" dirty="0">
                <a:latin typeface="Georgia" pitchFamily="18" charset="0"/>
              </a:rPr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4365104"/>
            <a:ext cx="5144471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93" y="2348880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Density-based </a:t>
            </a:r>
            <a:r>
              <a:rPr lang="en-US" altLang="ko-KR" dirty="0" smtClean="0"/>
              <a:t>clustering: </a:t>
            </a:r>
            <a:br>
              <a:rPr lang="en-US" altLang="ko-KR" dirty="0" smtClean="0"/>
            </a:br>
            <a:r>
              <a:rPr lang="en-US" altLang="ko-KR" dirty="0" smtClean="0"/>
              <a:t>Iris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Density-based clustering </a:t>
            </a:r>
            <a:r>
              <a:rPr lang="ko-KR" altLang="en-US" b="1" dirty="0" smtClean="0">
                <a:solidFill>
                  <a:srgbClr val="FF0000"/>
                </a:solidFill>
              </a:rPr>
              <a:t>모델의 평가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524" y="2204864"/>
            <a:ext cx="11137237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>
                <a:latin typeface="Georgia" pitchFamily="18" charset="0"/>
              </a:rPr>
              <a:t>plot(myiris.ds, </a:t>
            </a:r>
            <a:r>
              <a:rPr lang="en-US" altLang="ko-KR" sz="2000" b="1" dirty="0" err="1">
                <a:latin typeface="Georgia" pitchFamily="18" charset="0"/>
              </a:rPr>
              <a:t>myiris</a:t>
            </a:r>
            <a:r>
              <a:rPr lang="en-US" altLang="ko-KR" sz="2000" b="1" dirty="0" smtClean="0">
                <a:latin typeface="Georgia" pitchFamily="18" charset="0"/>
              </a:rPr>
              <a:t>)</a:t>
            </a:r>
            <a:endParaRPr lang="en-US" altLang="ko-KR" sz="2000" b="1" dirty="0">
              <a:latin typeface="Georgia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16" y="2204864"/>
            <a:ext cx="6321571" cy="455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61" y="1981838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Density-based clustering: </a:t>
            </a:r>
            <a:br>
              <a:rPr lang="en-US" altLang="ko-KR" dirty="0"/>
            </a:br>
            <a:r>
              <a:rPr lang="en-US" altLang="ko-KR" dirty="0"/>
              <a:t>Iris </a:t>
            </a:r>
            <a:r>
              <a:rPr lang="ko-KR" altLang="en-US" dirty="0"/>
              <a:t>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Density-based clustering </a:t>
            </a:r>
            <a:r>
              <a:rPr lang="ko-KR" altLang="en-US" b="1" dirty="0" smtClean="0">
                <a:solidFill>
                  <a:srgbClr val="FF0000"/>
                </a:solidFill>
              </a:rPr>
              <a:t>모델의 평가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524" y="2204864"/>
            <a:ext cx="11137237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Georgia" pitchFamily="18" charset="0"/>
              </a:rPr>
              <a:t>plot(myiris.ds</a:t>
            </a:r>
            <a:r>
              <a:rPr lang="en-US" altLang="ko-KR" sz="2000" b="1" dirty="0">
                <a:latin typeface="Georgia" pitchFamily="18" charset="0"/>
              </a:rPr>
              <a:t>, </a:t>
            </a:r>
            <a:r>
              <a:rPr lang="en-US" altLang="ko-KR" sz="2000" b="1" dirty="0" err="1">
                <a:latin typeface="Georgia" pitchFamily="18" charset="0"/>
              </a:rPr>
              <a:t>myiris</a:t>
            </a:r>
            <a:r>
              <a:rPr lang="en-US" altLang="ko-KR" sz="2000" b="1" dirty="0">
                <a:latin typeface="Georgia" pitchFamily="18" charset="0"/>
              </a:rPr>
              <a:t>[c(1,4</a:t>
            </a:r>
            <a:r>
              <a:rPr lang="en-US" altLang="ko-KR" sz="2000" b="1" dirty="0" smtClean="0">
                <a:latin typeface="Georgia" pitchFamily="18" charset="0"/>
              </a:rPr>
              <a:t>)])</a:t>
            </a:r>
            <a:endParaRPr lang="en-US" altLang="ko-KR" sz="2000" b="1" dirty="0">
              <a:latin typeface="Georgia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852937"/>
            <a:ext cx="5952661" cy="346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31" y="1952836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Density-based clustering: </a:t>
            </a:r>
            <a:br>
              <a:rPr lang="en-US" altLang="ko-KR" dirty="0"/>
            </a:br>
            <a:r>
              <a:rPr lang="en-US" altLang="ko-KR" dirty="0"/>
              <a:t>Iris </a:t>
            </a:r>
            <a:r>
              <a:rPr lang="ko-KR" altLang="en-US" dirty="0"/>
              <a:t>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Density-based clustering </a:t>
            </a:r>
            <a:r>
              <a:rPr lang="ko-KR" altLang="en-US" b="1" dirty="0" smtClean="0">
                <a:solidFill>
                  <a:srgbClr val="FF0000"/>
                </a:solidFill>
              </a:rPr>
              <a:t>모델의 평가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524" y="2204864"/>
            <a:ext cx="11137237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latin typeface="Georgia" pitchFamily="18" charset="0"/>
              </a:rPr>
              <a:t>plotcluster</a:t>
            </a:r>
            <a:r>
              <a:rPr lang="en-US" altLang="ko-KR" sz="2000" b="1" dirty="0" smtClean="0">
                <a:latin typeface="Georgia" pitchFamily="18" charset="0"/>
              </a:rPr>
              <a:t>(</a:t>
            </a:r>
            <a:r>
              <a:rPr lang="en-US" altLang="ko-KR" sz="2000" b="1" dirty="0" err="1" smtClean="0">
                <a:latin typeface="Georgia" pitchFamily="18" charset="0"/>
              </a:rPr>
              <a:t>myiris</a:t>
            </a:r>
            <a:r>
              <a:rPr lang="en-US" altLang="ko-KR" sz="2000" b="1" dirty="0">
                <a:latin typeface="Georgia" pitchFamily="18" charset="0"/>
              </a:rPr>
              <a:t>, </a:t>
            </a:r>
            <a:r>
              <a:rPr lang="en-US" altLang="ko-KR" sz="2000" b="1" dirty="0" err="1">
                <a:latin typeface="Georgia" pitchFamily="18" charset="0"/>
              </a:rPr>
              <a:t>myiris.ds$cluster</a:t>
            </a:r>
            <a:r>
              <a:rPr lang="en-US" altLang="ko-KR" sz="2000" b="1" dirty="0" smtClean="0">
                <a:latin typeface="Georgia" pitchFamily="18" charset="0"/>
              </a:rPr>
              <a:t>) # projection</a:t>
            </a:r>
            <a:endParaRPr lang="en-US" altLang="ko-KR" sz="2000" b="1" dirty="0">
              <a:latin typeface="Georgia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7" y="2926829"/>
            <a:ext cx="6006116" cy="3454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01" y="1943582"/>
            <a:ext cx="67207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Performance Evaluation</a:t>
            </a:r>
            <a:endParaRPr lang="ko-KR" altLang="en-US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3780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Measuring performance for classification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confusion matrix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67" y="2506831"/>
            <a:ext cx="61626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921" y="2506831"/>
            <a:ext cx="3118700" cy="26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6424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Measuring performance for classification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confusion matrix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31" y="2294522"/>
            <a:ext cx="340995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31" y="3350294"/>
            <a:ext cx="4486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31" y="4397041"/>
            <a:ext cx="25241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55" y="5439277"/>
            <a:ext cx="2428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15" y="2323097"/>
            <a:ext cx="2190750" cy="67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81" y="2237372"/>
            <a:ext cx="2171700" cy="8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475" y="4398044"/>
            <a:ext cx="6353175" cy="69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0191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Estimating future performance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Holdout method</a:t>
            </a:r>
          </a:p>
          <a:p>
            <a:pPr lvl="1"/>
            <a:r>
              <a:rPr lang="ko-KR" altLang="en-US" dirty="0" smtClean="0"/>
              <a:t>일반적으로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전체데이터의 </a:t>
            </a:r>
            <a:r>
              <a:rPr lang="en-US" altLang="ko-KR" dirty="0" smtClean="0"/>
              <a:t>2/3 =&gt; training, 1/3 =&gt; testing</a:t>
            </a:r>
          </a:p>
          <a:p>
            <a:pPr lvl="1"/>
            <a:r>
              <a:rPr lang="en-US" altLang="ko-KR" dirty="0" smtClean="0"/>
              <a:t>holdout</a:t>
            </a:r>
            <a:r>
              <a:rPr lang="ko-KR" altLang="en-US" dirty="0" smtClean="0"/>
              <a:t>을 여러 번 반복하여 </a:t>
            </a:r>
            <a:r>
              <a:rPr lang="en-US" altLang="ko-KR" dirty="0" smtClean="0"/>
              <a:t>best model</a:t>
            </a:r>
            <a:r>
              <a:rPr lang="ko-KR" altLang="en-US" dirty="0" smtClean="0"/>
              <a:t>을 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test data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model </a:t>
            </a:r>
            <a:r>
              <a:rPr lang="ko-KR" altLang="en-US" dirty="0" smtClean="0"/>
              <a:t>생성에 영향을 미치지 않아야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</a:t>
            </a:r>
            <a:r>
              <a:rPr lang="en-US" altLang="ko-KR" dirty="0" smtClean="0"/>
              <a:t>, random</a:t>
            </a:r>
            <a:r>
              <a:rPr lang="ko-KR" altLang="en-US" dirty="0" smtClean="0"/>
              <a:t>하게 잡은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에 대하여 다수의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생성한 후</a:t>
            </a:r>
            <a:r>
              <a:rPr lang="en-US" altLang="ko-KR" dirty="0" smtClean="0"/>
              <a:t>, test data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best model</a:t>
            </a:r>
            <a:r>
              <a:rPr lang="ko-KR" altLang="en-US" dirty="0" smtClean="0"/>
              <a:t>을 찾는 것이어서</a:t>
            </a:r>
            <a:r>
              <a:rPr lang="en-US" altLang="ko-KR" dirty="0" smtClean="0"/>
              <a:t>, </a:t>
            </a:r>
          </a:p>
          <a:p>
            <a:pPr lvl="2"/>
            <a:r>
              <a:rPr lang="en-US" altLang="ko-KR" dirty="0" smtClean="0"/>
              <a:t>hold-out </a:t>
            </a:r>
            <a:r>
              <a:rPr lang="ko-KR" altLang="en-US" dirty="0" smtClean="0"/>
              <a:t>기법에서의 </a:t>
            </a:r>
            <a:r>
              <a:rPr lang="en-US" altLang="ko-KR" dirty="0" smtClean="0"/>
              <a:t>test performance</a:t>
            </a:r>
            <a:r>
              <a:rPr lang="ko-KR" altLang="en-US" dirty="0" smtClean="0"/>
              <a:t>는 공정하지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92" y="2701039"/>
            <a:ext cx="5945104" cy="20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5457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53" y="3272589"/>
            <a:ext cx="8324760" cy="3104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Estimating future performance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Holdout </a:t>
            </a:r>
            <a:r>
              <a:rPr lang="ko-KR" altLang="en-US" sz="2400" dirty="0" smtClean="0"/>
              <a:t>기법의 문제점을 해소하기 위해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전체 데이터 집합을 </a:t>
            </a:r>
            <a:r>
              <a:rPr lang="en-US" altLang="ko-KR" sz="2000" dirty="0" smtClean="0"/>
              <a:t>=&gt; training, test, validation </a:t>
            </a:r>
            <a:r>
              <a:rPr lang="ko-KR" altLang="en-US" sz="2000" dirty="0" smtClean="0"/>
              <a:t>집합으로 나눔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Validation data: model </a:t>
            </a:r>
            <a:r>
              <a:rPr lang="ko-KR" altLang="en-US" sz="2000" dirty="0" smtClean="0"/>
              <a:t>개선 및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최종 선택 시 활용</a:t>
            </a:r>
            <a:endParaRPr lang="en-US" altLang="ko-KR" sz="2000" b="0" dirty="0" smtClean="0"/>
          </a:p>
          <a:p>
            <a:pPr lvl="1"/>
            <a:r>
              <a:rPr lang="en-US" altLang="ko-KR" sz="2000" dirty="0" smtClean="0"/>
              <a:t>Test data: </a:t>
            </a:r>
            <a:r>
              <a:rPr lang="ko-KR" altLang="en-US" sz="2000" dirty="0"/>
              <a:t>미</a:t>
            </a:r>
            <a:r>
              <a:rPr lang="ko-KR" altLang="en-US" sz="2000" dirty="0" smtClean="0"/>
              <a:t>래 예측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또는 분류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 대한 최종 평가단계에서 </a:t>
            </a:r>
            <a:r>
              <a:rPr lang="en-US" altLang="ko-KR" sz="2000" dirty="0" smtClean="0"/>
              <a:t>“1</a:t>
            </a:r>
            <a:r>
              <a:rPr lang="ko-KR" altLang="en-US" sz="2000" dirty="0" smtClean="0"/>
              <a:t>회</a:t>
            </a:r>
            <a:r>
              <a:rPr lang="en-US" altLang="ko-KR" sz="2000" dirty="0" smtClean="0"/>
              <a:t>”</a:t>
            </a:r>
            <a:r>
              <a:rPr lang="ko-KR" altLang="en-US" sz="2000" dirty="0" smtClean="0"/>
              <a:t> 사용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97076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Georgia" panose="02040502050405020303" pitchFamily="18" charset="0"/>
                <a:ea typeface="+mn-ea"/>
              </a:rPr>
              <a:t>단계 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1</a:t>
            </a:r>
          </a:p>
          <a:p>
            <a:pPr lvl="1"/>
            <a:r>
              <a:rPr lang="ko-KR" altLang="en-US" dirty="0">
                <a:latin typeface="Georgia" panose="02040502050405020303" pitchFamily="18" charset="0"/>
                <a:ea typeface="+mn-ea"/>
              </a:rPr>
              <a:t>식 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(4.2)</a:t>
            </a:r>
          </a:p>
          <a:p>
            <a:pPr lvl="1"/>
            <a:r>
              <a:rPr lang="ko-KR" altLang="en-US" dirty="0">
                <a:latin typeface="Georgia" panose="02040502050405020303" pitchFamily="18" charset="0"/>
                <a:ea typeface="+mn-ea"/>
              </a:rPr>
              <a:t>매개변수 집합 </a:t>
            </a:r>
            <a:r>
              <a:rPr lang="el-GR" altLang="ko-KR" dirty="0">
                <a:latin typeface="Georgia" panose="02040502050405020303" pitchFamily="18" charset="0"/>
                <a:ea typeface="+mn-ea"/>
              </a:rPr>
              <a:t>Θ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={</a:t>
            </a:r>
            <a:r>
              <a:rPr lang="en-US" altLang="ko-KR" b="1" dirty="0">
                <a:latin typeface="Georgia" panose="02040502050405020303" pitchFamily="18" charset="0"/>
                <a:ea typeface="+mn-ea"/>
              </a:rPr>
              <a:t>w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, </a:t>
            </a:r>
            <a:r>
              <a:rPr lang="en-US" altLang="ko-KR" i="1" dirty="0">
                <a:latin typeface="Georgia" panose="02040502050405020303" pitchFamily="18" charset="0"/>
                <a:ea typeface="+mn-ea"/>
              </a:rPr>
              <a:t>b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}</a:t>
            </a:r>
          </a:p>
          <a:p>
            <a:endParaRPr lang="en-US" altLang="ko-KR" dirty="0">
              <a:latin typeface="Georgia" panose="02040502050405020303" pitchFamily="18" charset="0"/>
              <a:ea typeface="+mn-ea"/>
            </a:endParaRPr>
          </a:p>
          <a:p>
            <a:r>
              <a:rPr lang="ko-KR" altLang="en-US" dirty="0">
                <a:latin typeface="Georgia" panose="02040502050405020303" pitchFamily="18" charset="0"/>
                <a:ea typeface="+mn-ea"/>
              </a:rPr>
              <a:t>단계 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2</a:t>
            </a:r>
          </a:p>
          <a:p>
            <a:pPr lvl="1"/>
            <a:r>
              <a:rPr lang="ko-KR" altLang="en-US" dirty="0">
                <a:latin typeface="Georgia" panose="02040502050405020303" pitchFamily="18" charset="0"/>
                <a:ea typeface="+mn-ea"/>
              </a:rPr>
              <a:t>분류기 품질을 측정하는 </a:t>
            </a:r>
            <a:r>
              <a:rPr lang="en-US" altLang="ko-KR" i="1" dirty="0">
                <a:latin typeface="Georgia" panose="02040502050405020303" pitchFamily="18" charset="0"/>
                <a:ea typeface="+mn-ea"/>
              </a:rPr>
              <a:t>J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(</a:t>
            </a:r>
            <a:r>
              <a:rPr lang="el-GR" altLang="ko-KR" dirty="0">
                <a:latin typeface="Georgia" panose="02040502050405020303" pitchFamily="18" charset="0"/>
                <a:ea typeface="+mn-ea"/>
              </a:rPr>
              <a:t>Θ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)</a:t>
            </a:r>
            <a:r>
              <a:rPr lang="ko-KR" altLang="en-US" dirty="0">
                <a:latin typeface="Georgia" panose="02040502050405020303" pitchFamily="18" charset="0"/>
                <a:ea typeface="+mn-ea"/>
              </a:rPr>
              <a:t>를 어떻게 정의할 것인가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?</a:t>
            </a:r>
          </a:p>
          <a:p>
            <a:pPr lvl="1"/>
            <a:endParaRPr lang="en-US" altLang="ko-KR" dirty="0">
              <a:latin typeface="Georgia" panose="02040502050405020303" pitchFamily="18" charset="0"/>
              <a:ea typeface="+mn-ea"/>
            </a:endParaRPr>
          </a:p>
          <a:p>
            <a:pPr lvl="1"/>
            <a:endParaRPr lang="en-US" altLang="ko-KR" dirty="0">
              <a:latin typeface="Georgia" panose="02040502050405020303" pitchFamily="18" charset="0"/>
              <a:ea typeface="+mn-ea"/>
            </a:endParaRPr>
          </a:p>
          <a:p>
            <a:pPr lvl="1"/>
            <a:endParaRPr lang="en-US" altLang="ko-KR" dirty="0">
              <a:latin typeface="Georgia" panose="02040502050405020303" pitchFamily="18" charset="0"/>
              <a:ea typeface="+mn-ea"/>
            </a:endParaRPr>
          </a:p>
          <a:p>
            <a:pPr lvl="2"/>
            <a:r>
              <a:rPr lang="en-US" altLang="ko-KR" i="1" dirty="0">
                <a:latin typeface="Georgia" panose="02040502050405020303" pitchFamily="18" charset="0"/>
                <a:ea typeface="+mn-ea"/>
              </a:rPr>
              <a:t>Y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: </a:t>
            </a:r>
            <a:r>
              <a:rPr lang="ko-KR" altLang="en-US" dirty="0" err="1">
                <a:latin typeface="Georgia" panose="02040502050405020303" pitchFamily="18" charset="0"/>
                <a:ea typeface="+mn-ea"/>
              </a:rPr>
              <a:t>오분류된</a:t>
            </a:r>
            <a:r>
              <a:rPr lang="ko-KR" altLang="en-US" dirty="0">
                <a:latin typeface="Georgia" panose="02040502050405020303" pitchFamily="18" charset="0"/>
                <a:ea typeface="+mn-ea"/>
              </a:rPr>
              <a:t> 샘플 집합</a:t>
            </a:r>
          </a:p>
          <a:p>
            <a:pPr lvl="2"/>
            <a:r>
              <a:rPr lang="en-US" altLang="ko-KR" i="1" dirty="0">
                <a:latin typeface="Georgia" panose="02040502050405020303" pitchFamily="18" charset="0"/>
                <a:ea typeface="+mn-ea"/>
              </a:rPr>
              <a:t>J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(</a:t>
            </a:r>
            <a:r>
              <a:rPr lang="el-GR" altLang="ko-KR" dirty="0">
                <a:latin typeface="Georgia" panose="02040502050405020303" pitchFamily="18" charset="0"/>
                <a:ea typeface="+mn-ea"/>
              </a:rPr>
              <a:t>Θ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)</a:t>
            </a:r>
            <a:r>
              <a:rPr lang="ko-KR" altLang="en-US" dirty="0">
                <a:latin typeface="Georgia" panose="02040502050405020303" pitchFamily="18" charset="0"/>
                <a:ea typeface="+mn-ea"/>
              </a:rPr>
              <a:t>는 항상 양수</a:t>
            </a:r>
          </a:p>
          <a:p>
            <a:pPr lvl="2"/>
            <a:r>
              <a:rPr lang="en-US" altLang="ko-KR" i="1" dirty="0">
                <a:latin typeface="Georgia" panose="02040502050405020303" pitchFamily="18" charset="0"/>
                <a:ea typeface="+mn-ea"/>
              </a:rPr>
              <a:t>Y</a:t>
            </a:r>
            <a:r>
              <a:rPr lang="ko-KR" altLang="en-US" dirty="0">
                <a:latin typeface="Georgia" panose="02040502050405020303" pitchFamily="18" charset="0"/>
                <a:ea typeface="+mn-ea"/>
              </a:rPr>
              <a:t>가 공집합이면 </a:t>
            </a:r>
            <a:r>
              <a:rPr lang="en-US" altLang="ko-KR" i="1" dirty="0">
                <a:latin typeface="Georgia" panose="02040502050405020303" pitchFamily="18" charset="0"/>
                <a:ea typeface="+mn-ea"/>
              </a:rPr>
              <a:t>J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(</a:t>
            </a:r>
            <a:r>
              <a:rPr lang="el-GR" altLang="ko-KR" dirty="0">
                <a:latin typeface="Georgia" panose="02040502050405020303" pitchFamily="18" charset="0"/>
                <a:ea typeface="+mn-ea"/>
              </a:rPr>
              <a:t>Θ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)=0</a:t>
            </a:r>
          </a:p>
          <a:p>
            <a:pPr lvl="2"/>
            <a:r>
              <a:rPr lang="en-US" altLang="ko-KR" dirty="0">
                <a:latin typeface="Georgia" panose="02040502050405020303" pitchFamily="18" charset="0"/>
                <a:ea typeface="+mn-ea"/>
              </a:rPr>
              <a:t>|</a:t>
            </a:r>
            <a:r>
              <a:rPr lang="en-US" altLang="ko-KR" i="1" dirty="0">
                <a:latin typeface="Georgia" panose="02040502050405020303" pitchFamily="18" charset="0"/>
                <a:ea typeface="+mn-ea"/>
              </a:rPr>
              <a:t>Y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|</a:t>
            </a:r>
            <a:r>
              <a:rPr lang="ko-KR" altLang="en-US" dirty="0">
                <a:latin typeface="Georgia" panose="02040502050405020303" pitchFamily="18" charset="0"/>
                <a:ea typeface="+mn-ea"/>
              </a:rPr>
              <a:t>가 클수록 </a:t>
            </a:r>
            <a:r>
              <a:rPr lang="en-US" altLang="ko-KR" i="1" dirty="0">
                <a:latin typeface="Georgia" panose="02040502050405020303" pitchFamily="18" charset="0"/>
                <a:ea typeface="+mn-ea"/>
              </a:rPr>
              <a:t>J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(</a:t>
            </a:r>
            <a:r>
              <a:rPr lang="el-GR" altLang="ko-KR" dirty="0">
                <a:latin typeface="Georgia" panose="02040502050405020303" pitchFamily="18" charset="0"/>
                <a:ea typeface="+mn-ea"/>
              </a:rPr>
              <a:t>Θ</a:t>
            </a:r>
            <a:r>
              <a:rPr lang="en-US" altLang="ko-KR" dirty="0">
                <a:latin typeface="Georgia" panose="02040502050405020303" pitchFamily="18" charset="0"/>
                <a:ea typeface="+mn-ea"/>
              </a:rPr>
              <a:t>) </a:t>
            </a:r>
            <a:r>
              <a:rPr lang="ko-KR" altLang="en-US" dirty="0">
                <a:latin typeface="Georgia" panose="02040502050405020303" pitchFamily="18" charset="0"/>
                <a:ea typeface="+mn-ea"/>
              </a:rPr>
              <a:t>큼</a:t>
            </a:r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16366" y="3756746"/>
            <a:ext cx="8666191" cy="869149"/>
            <a:chOff x="4484078" y="2568059"/>
            <a:chExt cx="5811158" cy="504825"/>
          </a:xfrm>
        </p:grpSpPr>
        <p:pic>
          <p:nvPicPr>
            <p:cNvPr id="291848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84078" y="2568059"/>
              <a:ext cx="5172075" cy="504825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8548498" y="2640134"/>
              <a:ext cx="1746738" cy="2787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5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Estimating future performance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Validation </a:t>
            </a:r>
            <a:r>
              <a:rPr lang="ko-KR" altLang="en-US" dirty="0" smtClean="0"/>
              <a:t>집합을 포함한 일반적 비율</a:t>
            </a:r>
            <a:endParaRPr lang="en-US" altLang="ko-KR" dirty="0" smtClean="0"/>
          </a:p>
          <a:p>
            <a:pPr lvl="1"/>
            <a:r>
              <a:rPr lang="en-US" altLang="ko-KR" sz="2200" dirty="0" smtClean="0"/>
              <a:t>(training, test, validation) = (50%, 25%, 25%)</a:t>
            </a:r>
            <a:endParaRPr lang="ko-KR" altLang="en-US" sz="2200" dirty="0" smtClean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2" y="3680660"/>
            <a:ext cx="6964115" cy="109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3" y="3095375"/>
            <a:ext cx="4532957" cy="297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01741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Estimating future performance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6568" y="1527048"/>
            <a:ext cx="4415590" cy="475343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최종 모델 선택하기까지 단순 </a:t>
            </a:r>
            <a:r>
              <a:rPr lang="en-US" altLang="ko-KR" sz="2400" dirty="0" smtClean="0"/>
              <a:t>Holdout </a:t>
            </a:r>
            <a:r>
              <a:rPr lang="ko-KR" altLang="en-US" sz="2400" dirty="0" smtClean="0"/>
              <a:t>기법은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편향된 </a:t>
            </a:r>
            <a:r>
              <a:rPr lang="en-US" altLang="ko-KR" sz="2000" dirty="0" smtClean="0"/>
              <a:t>model</a:t>
            </a:r>
            <a:r>
              <a:rPr lang="ko-KR" altLang="en-US" sz="2000" dirty="0" smtClean="0"/>
              <a:t>을 생성할 수 있음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en-US" altLang="ko-KR" sz="2000" dirty="0" smtClean="0"/>
              <a:t>Repeated Holdout (k-fold cross validation)</a:t>
            </a:r>
          </a:p>
          <a:p>
            <a:pPr lvl="2"/>
            <a:r>
              <a:rPr lang="en-US" altLang="ko-KR" sz="1800" b="1" u="sng" dirty="0" smtClean="0"/>
              <a:t>caret </a:t>
            </a:r>
            <a:r>
              <a:rPr lang="ko-KR" altLang="en-US" sz="1800" b="1" u="sng" dirty="0" err="1" smtClean="0"/>
              <a:t>패지지의</a:t>
            </a:r>
            <a:r>
              <a:rPr lang="ko-KR" altLang="en-US" sz="1800" b="1" u="sng" dirty="0" smtClean="0"/>
              <a:t> </a:t>
            </a:r>
            <a:r>
              <a:rPr lang="en-US" altLang="ko-KR" sz="1800" b="1" u="sng" dirty="0" err="1" smtClean="0"/>
              <a:t>createFolds</a:t>
            </a:r>
            <a:r>
              <a:rPr lang="en-US" altLang="ko-KR" sz="1800" b="1" u="sng" dirty="0" smtClean="0"/>
              <a:t>() </a:t>
            </a:r>
            <a:r>
              <a:rPr lang="ko-KR" altLang="en-US" sz="1800" b="1" u="sng" dirty="0" smtClean="0"/>
              <a:t>함수 활용</a:t>
            </a:r>
            <a:endParaRPr lang="ko-KR" altLang="en-US" sz="1800" b="1" u="sng" dirty="0"/>
          </a:p>
        </p:txBody>
      </p:sp>
      <p:pic>
        <p:nvPicPr>
          <p:cNvPr id="4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76929" y="2860891"/>
            <a:ext cx="926573" cy="5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72" y="1775851"/>
            <a:ext cx="7144211" cy="328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4969042" y="1949116"/>
            <a:ext cx="5269832" cy="12031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437942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60124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857530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79712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313889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36071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33477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55659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197655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919837" y="5775159"/>
            <a:ext cx="681290" cy="5534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 rot="16200000">
            <a:off x="8218463" y="2465577"/>
            <a:ext cx="294215" cy="6239607"/>
          </a:xfrm>
          <a:prstGeom prst="rightBrace">
            <a:avLst>
              <a:gd name="adj1" fmla="val 515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endCxn id="8" idx="1"/>
          </p:cNvCxnSpPr>
          <p:nvPr/>
        </p:nvCxnSpPr>
        <p:spPr>
          <a:xfrm>
            <a:off x="6304547" y="5058717"/>
            <a:ext cx="2061024" cy="379556"/>
          </a:xfrm>
          <a:prstGeom prst="curvedConnector4">
            <a:avLst>
              <a:gd name="adj1" fmla="val 46431"/>
              <a:gd name="adj2" fmla="val 71470"/>
            </a:avLst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551298" y="4704347"/>
            <a:ext cx="405713" cy="1106906"/>
          </a:xfrm>
          <a:custGeom>
            <a:avLst/>
            <a:gdLst>
              <a:gd name="connsiteX0" fmla="*/ 405713 w 405713"/>
              <a:gd name="connsiteY0" fmla="*/ 0 h 1106906"/>
              <a:gd name="connsiteX1" fmla="*/ 32734 w 405713"/>
              <a:gd name="connsiteY1" fmla="*/ 192506 h 1106906"/>
              <a:gd name="connsiteX2" fmla="*/ 44765 w 405713"/>
              <a:gd name="connsiteY2" fmla="*/ 613611 h 1106906"/>
              <a:gd name="connsiteX3" fmla="*/ 261334 w 405713"/>
              <a:gd name="connsiteY3" fmla="*/ 1106906 h 110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13" h="1106906">
                <a:moveTo>
                  <a:pt x="405713" y="0"/>
                </a:moveTo>
                <a:cubicBezTo>
                  <a:pt x="249302" y="45119"/>
                  <a:pt x="92892" y="90238"/>
                  <a:pt x="32734" y="192506"/>
                </a:cubicBezTo>
                <a:cubicBezTo>
                  <a:pt x="-27424" y="294774"/>
                  <a:pt x="6665" y="461211"/>
                  <a:pt x="44765" y="613611"/>
                </a:cubicBezTo>
                <a:cubicBezTo>
                  <a:pt x="82865" y="766011"/>
                  <a:pt x="172099" y="936458"/>
                  <a:pt x="261334" y="1106906"/>
                </a:cubicBezTo>
              </a:path>
            </a:pathLst>
          </a:cu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41" name="직선 연결선 10240"/>
          <p:cNvCxnSpPr/>
          <p:nvPr/>
        </p:nvCxnSpPr>
        <p:spPr>
          <a:xfrm>
            <a:off x="4969042" y="5058717"/>
            <a:ext cx="4740442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001122" y="4802029"/>
            <a:ext cx="4740442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98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Estimating future performance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C5.0 decision trees</a:t>
            </a:r>
            <a:r>
              <a:rPr lang="ko-KR" altLang="en-US" dirty="0" smtClean="0"/>
              <a:t>에 </a:t>
            </a:r>
            <a:r>
              <a:rPr lang="ko-KR" altLang="en-US" dirty="0"/>
              <a:t>대한 </a:t>
            </a:r>
            <a:r>
              <a:rPr lang="en-US" altLang="ko-KR" dirty="0" smtClean="0"/>
              <a:t>k-folds CV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46" y="2225593"/>
            <a:ext cx="6496863" cy="191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28811" y="2871354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fold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test data</a:t>
            </a:r>
            <a:r>
              <a:rPr lang="ko-KR" altLang="en-US" dirty="0" smtClean="0"/>
              <a:t>로 설정하여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모델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1691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Estimating future performance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lapply</a:t>
            </a:r>
            <a:r>
              <a:rPr lang="en-US" altLang="ko-KR" dirty="0"/>
              <a:t>()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C5.0 decision trees</a:t>
            </a:r>
            <a:r>
              <a:rPr lang="ko-KR" altLang="en-US" dirty="0" smtClean="0"/>
              <a:t>에 </a:t>
            </a:r>
            <a:r>
              <a:rPr lang="ko-KR" altLang="en-US" dirty="0"/>
              <a:t>대한 </a:t>
            </a:r>
            <a:r>
              <a:rPr lang="en-US" altLang="ko-KR" dirty="0" smtClean="0"/>
              <a:t>k-folds CV </a:t>
            </a:r>
            <a:r>
              <a:rPr lang="ko-KR" altLang="en-US" dirty="0"/>
              <a:t>자동화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97" y="2247899"/>
            <a:ext cx="6077856" cy="3334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454" y="2247898"/>
            <a:ext cx="3444041" cy="3379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723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Automated Parameter Tuning</a:t>
            </a:r>
            <a:endParaRPr lang="ko-KR" altLang="en-US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train() </a:t>
            </a:r>
            <a:r>
              <a:rPr lang="ko-KR" altLang="en-US" dirty="0" smtClean="0"/>
              <a:t>함수의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임의의 </a:t>
            </a:r>
            <a:r>
              <a:rPr lang="en-US" altLang="ko-KR" dirty="0" smtClean="0"/>
              <a:t>machine learning </a:t>
            </a:r>
            <a:r>
              <a:rPr lang="ko-KR" altLang="en-US" dirty="0" smtClean="0"/>
              <a:t>알고리즘을 구동시켜줌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train() </a:t>
            </a:r>
            <a:r>
              <a:rPr lang="ko-KR" altLang="en-US" dirty="0" smtClean="0"/>
              <a:t>함수의 아래의 요소를 지정해줘야 함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machine </a:t>
            </a:r>
            <a:r>
              <a:rPr lang="en-US" altLang="ko-KR" b="0" dirty="0"/>
              <a:t>learning </a:t>
            </a:r>
            <a:r>
              <a:rPr lang="en-US" altLang="ko-KR" b="0" dirty="0" smtClean="0"/>
              <a:t>algorithm</a:t>
            </a:r>
            <a:endParaRPr lang="en-US" altLang="ko-KR" b="0" dirty="0"/>
          </a:p>
          <a:p>
            <a:pPr lvl="1"/>
            <a:r>
              <a:rPr lang="en-US" altLang="ko-KR" b="0" dirty="0" smtClean="0"/>
              <a:t>model parameters</a:t>
            </a:r>
          </a:p>
          <a:p>
            <a:pPr lvl="1"/>
            <a:r>
              <a:rPr lang="en-US" altLang="ko-KR" dirty="0" smtClean="0"/>
              <a:t>model evaluation criteria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0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train() </a:t>
            </a:r>
            <a:r>
              <a:rPr lang="ko-KR" altLang="en-US" dirty="0" smtClean="0"/>
              <a:t>함수의 활용</a:t>
            </a:r>
            <a:r>
              <a:rPr lang="en-US" altLang="ko-KR" dirty="0" smtClean="0"/>
              <a:t>: learning algorithm &amp; model parameters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24" y="2060909"/>
            <a:ext cx="73533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49" y="3261496"/>
            <a:ext cx="668655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Creating a simple tuned model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210795" y="2719449"/>
            <a:ext cx="1971304" cy="451263"/>
          </a:xfrm>
          <a:prstGeom prst="round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0" y="1206494"/>
            <a:ext cx="7067605" cy="553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 flipV="1">
            <a:off x="5785070" y="5288873"/>
            <a:ext cx="6388925" cy="35626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6002812" y="2415793"/>
            <a:ext cx="3265714" cy="2375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6" y="3643304"/>
            <a:ext cx="7231881" cy="103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32573" y="5512558"/>
            <a:ext cx="4116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http://topepo.github.io/caret/bytag.html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85070" y="4318000"/>
            <a:ext cx="2088930" cy="360129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6" idx="1"/>
            <a:endCxn id="15" idx="0"/>
          </p:cNvCxnSpPr>
          <p:nvPr/>
        </p:nvCxnSpPr>
        <p:spPr>
          <a:xfrm rot="10800000" flipV="1">
            <a:off x="2290990" y="4498064"/>
            <a:ext cx="3494080" cy="10144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7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Bootstrap Sampling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2946400"/>
            <a:ext cx="3136900" cy="132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4" y="2208212"/>
            <a:ext cx="6505575" cy="3396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340" y="2439908"/>
            <a:ext cx="14798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Training </a:t>
            </a:r>
          </a:p>
          <a:p>
            <a:pPr algn="ctr"/>
            <a:r>
              <a:rPr lang="en-US" altLang="ko-KR" sz="2400" dirty="0" smtClean="0"/>
              <a:t>data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7351086" y="3314700"/>
            <a:ext cx="1119814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2" name="Picture 2" descr="https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58" y="2946400"/>
            <a:ext cx="1262931" cy="119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9" y="3606800"/>
            <a:ext cx="1262931" cy="119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7395766" y="4151869"/>
            <a:ext cx="1399703" cy="5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103" y="4635519"/>
            <a:ext cx="1262931" cy="119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7311311" y="5292816"/>
            <a:ext cx="1399703" cy="5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Testing and Evaluation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62" y="2217737"/>
            <a:ext cx="3723041" cy="34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2979895"/>
            <a:ext cx="3984068" cy="190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5" y="2217736"/>
            <a:ext cx="5078653" cy="267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75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0100" y="980004"/>
            <a:ext cx="8001000" cy="5105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Georgia" panose="02040502050405020303" pitchFamily="18" charset="0"/>
                <a:ea typeface="+mj-ea"/>
              </a:rPr>
              <a:t>단계 </a:t>
            </a:r>
            <a:r>
              <a:rPr lang="en-US" altLang="ko-KR" sz="2800" dirty="0">
                <a:latin typeface="Georgia" panose="02040502050405020303" pitchFamily="18" charset="0"/>
                <a:ea typeface="+mj-ea"/>
              </a:rPr>
              <a:t>3</a:t>
            </a:r>
          </a:p>
          <a:p>
            <a:pPr lvl="1"/>
            <a:r>
              <a:rPr lang="en-US" altLang="ko-KR" sz="2400" i="1" dirty="0">
                <a:latin typeface="Georgia" panose="02040502050405020303" pitchFamily="18" charset="0"/>
                <a:ea typeface="+mj-ea"/>
              </a:rPr>
              <a:t>J</a:t>
            </a:r>
            <a:r>
              <a:rPr lang="en-US" altLang="ko-KR" sz="2400" dirty="0">
                <a:latin typeface="Georgia" panose="02040502050405020303" pitchFamily="18" charset="0"/>
                <a:ea typeface="+mj-ea"/>
              </a:rPr>
              <a:t>(</a:t>
            </a:r>
            <a:r>
              <a:rPr lang="el-GR" altLang="ko-KR" sz="2400" dirty="0">
                <a:latin typeface="Georgia" panose="02040502050405020303" pitchFamily="18" charset="0"/>
                <a:ea typeface="+mj-ea"/>
              </a:rPr>
              <a:t>Θ</a:t>
            </a:r>
            <a:r>
              <a:rPr lang="en-US" altLang="ko-KR" sz="2400" dirty="0">
                <a:latin typeface="Georgia" panose="02040502050405020303" pitchFamily="18" charset="0"/>
                <a:ea typeface="+mj-ea"/>
              </a:rPr>
              <a:t>)=0</a:t>
            </a:r>
            <a:r>
              <a:rPr lang="ko-KR" altLang="en-US" sz="2400" dirty="0">
                <a:latin typeface="Georgia" panose="02040502050405020303" pitchFamily="18" charset="0"/>
                <a:ea typeface="+mj-ea"/>
              </a:rPr>
              <a:t>인 </a:t>
            </a:r>
            <a:r>
              <a:rPr lang="el-GR" altLang="ko-KR" sz="2400" dirty="0">
                <a:latin typeface="Georgia" panose="02040502050405020303" pitchFamily="18" charset="0"/>
                <a:ea typeface="+mj-ea"/>
              </a:rPr>
              <a:t>Θ</a:t>
            </a:r>
            <a:r>
              <a:rPr lang="ko-KR" altLang="en-US" sz="2400" dirty="0" err="1">
                <a:latin typeface="Georgia" panose="02040502050405020303" pitchFamily="18" charset="0"/>
                <a:ea typeface="+mj-ea"/>
              </a:rPr>
              <a:t>를</a:t>
            </a:r>
            <a:r>
              <a:rPr lang="ko-KR" altLang="en-US" sz="2400" dirty="0">
                <a:latin typeface="Georgia" panose="02040502050405020303" pitchFamily="18" charset="0"/>
                <a:ea typeface="+mj-ea"/>
              </a:rPr>
              <a:t> 찾아라</a:t>
            </a:r>
            <a:r>
              <a:rPr lang="en-US" altLang="ko-KR" sz="2400" dirty="0">
                <a:latin typeface="Georgia" panose="02040502050405020303" pitchFamily="18" charset="0"/>
                <a:ea typeface="+mj-ea"/>
              </a:rPr>
              <a:t>.</a:t>
            </a:r>
          </a:p>
          <a:p>
            <a:pPr lvl="1"/>
            <a:r>
              <a:rPr lang="en-US" altLang="ko-KR" sz="2400" dirty="0" smtClean="0">
                <a:latin typeface="Georgia" panose="02040502050405020303" pitchFamily="18" charset="0"/>
                <a:ea typeface="+mj-ea"/>
              </a:rPr>
              <a:t>Gradient </a:t>
            </a:r>
            <a:r>
              <a:rPr lang="en-US" altLang="ko-KR" sz="2400" dirty="0">
                <a:latin typeface="Georgia" panose="02040502050405020303" pitchFamily="18" charset="0"/>
                <a:ea typeface="+mj-ea"/>
              </a:rPr>
              <a:t>descent </a:t>
            </a:r>
            <a:r>
              <a:rPr lang="en-US" altLang="ko-KR" sz="2400" dirty="0" smtClean="0">
                <a:latin typeface="Georgia" panose="02040502050405020303" pitchFamily="18" charset="0"/>
                <a:ea typeface="+mj-ea"/>
              </a:rPr>
              <a:t>method (</a:t>
            </a:r>
            <a:r>
              <a:rPr lang="ko-KR" altLang="en-US" sz="2400" dirty="0" smtClean="0">
                <a:latin typeface="Georgia" panose="02040502050405020303" pitchFamily="18" charset="0"/>
                <a:ea typeface="+mj-ea"/>
              </a:rPr>
              <a:t>내리막 </a:t>
            </a:r>
            <a:r>
              <a:rPr lang="ko-KR" altLang="en-US" sz="2400" dirty="0" err="1" smtClean="0">
                <a:latin typeface="Georgia" panose="02040502050405020303" pitchFamily="18" charset="0"/>
                <a:ea typeface="+mj-ea"/>
              </a:rPr>
              <a:t>경사법</a:t>
            </a:r>
            <a:r>
              <a:rPr lang="en-US" altLang="ko-KR" sz="2400" dirty="0" smtClean="0">
                <a:latin typeface="Georgia" panose="02040502050405020303" pitchFamily="18" charset="0"/>
                <a:ea typeface="+mj-ea"/>
              </a:rPr>
              <a:t>)</a:t>
            </a:r>
            <a:endParaRPr lang="en-US" altLang="ko-KR" sz="2400" dirty="0">
              <a:latin typeface="Georgia" panose="02040502050405020303" pitchFamily="18" charset="0"/>
              <a:ea typeface="+mj-ea"/>
            </a:endParaRPr>
          </a:p>
          <a:p>
            <a:pPr lvl="2"/>
            <a:r>
              <a:rPr lang="ko-KR" altLang="en-US" dirty="0">
                <a:latin typeface="Georgia" panose="02040502050405020303" pitchFamily="18" charset="0"/>
                <a:ea typeface="+mj-ea"/>
              </a:rPr>
              <a:t>현재 해를            방향으로 이동</a:t>
            </a:r>
          </a:p>
          <a:p>
            <a:pPr lvl="2"/>
            <a:r>
              <a:rPr lang="ko-KR" altLang="en-US" dirty="0" err="1">
                <a:latin typeface="Georgia" panose="02040502050405020303" pitchFamily="18" charset="0"/>
                <a:ea typeface="+mj-ea"/>
              </a:rPr>
              <a:t>학습률</a:t>
            </a:r>
            <a:r>
              <a:rPr lang="ko-KR" altLang="en-US" dirty="0">
                <a:latin typeface="Georgia" panose="02040502050405020303" pitchFamily="18" charset="0"/>
                <a:ea typeface="+mj-ea"/>
              </a:rPr>
              <a:t> </a:t>
            </a:r>
            <a:r>
              <a:rPr lang="el-GR" altLang="ko-KR" dirty="0">
                <a:latin typeface="Georgia" panose="02040502050405020303" pitchFamily="18" charset="0"/>
                <a:ea typeface="+mj-ea"/>
                <a:cs typeface="Times New Roman" pitchFamily="18" charset="0"/>
              </a:rPr>
              <a:t>ρ</a:t>
            </a:r>
            <a:r>
              <a:rPr lang="ko-KR" altLang="en-US" dirty="0" err="1">
                <a:latin typeface="Georgia" panose="02040502050405020303" pitchFamily="18" charset="0"/>
                <a:ea typeface="+mj-ea"/>
                <a:cs typeface="Times New Roman" pitchFamily="18" charset="0"/>
              </a:rPr>
              <a:t>를</a:t>
            </a:r>
            <a:r>
              <a:rPr lang="ko-KR" altLang="en-US" dirty="0">
                <a:latin typeface="Georgia" panose="02040502050405020303" pitchFamily="18" charset="0"/>
                <a:ea typeface="+mj-ea"/>
                <a:cs typeface="Times New Roman" pitchFamily="18" charset="0"/>
              </a:rPr>
              <a:t> 곱하여 조금씩 이동</a:t>
            </a:r>
            <a:endParaRPr lang="ko-KR" altLang="el-GR" dirty="0">
              <a:latin typeface="Georgia" panose="02040502050405020303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92887" name="Rectangle 23"/>
          <p:cNvSpPr>
            <a:spLocks noChangeArrowheads="1"/>
          </p:cNvSpPr>
          <p:nvPr/>
        </p:nvSpPr>
        <p:spPr bwMode="auto">
          <a:xfrm>
            <a:off x="1524001" y="31633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92889" name="Rectangle 25"/>
          <p:cNvSpPr>
            <a:spLocks noChangeArrowheads="1"/>
          </p:cNvSpPr>
          <p:nvPr/>
        </p:nvSpPr>
        <p:spPr bwMode="auto">
          <a:xfrm>
            <a:off x="1524001" y="31633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92892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5123" y="3318459"/>
            <a:ext cx="4059277" cy="2958698"/>
          </a:xfrm>
          <a:prstGeom prst="rect">
            <a:avLst/>
          </a:prstGeom>
          <a:noFill/>
        </p:spPr>
      </p:pic>
      <p:graphicFrame>
        <p:nvGraphicFramePr>
          <p:cNvPr id="292893" name="Object 2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6393121"/>
              </p:ext>
            </p:extLst>
          </p:nvPr>
        </p:nvGraphicFramePr>
        <p:xfrm>
          <a:off x="3340100" y="2422525"/>
          <a:ext cx="84839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수식" r:id="rId4" imgW="469800" imgH="177480" progId="Equation.3">
                  <p:embed/>
                </p:oleObj>
              </mc:Choice>
              <mc:Fallback>
                <p:oleObj name="수식" r:id="rId4" imgW="4698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2422525"/>
                        <a:ext cx="848398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683052" y="5964853"/>
            <a:ext cx="2447748" cy="312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752" y="2527300"/>
            <a:ext cx="4674410" cy="31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Customizing the tuning </a:t>
            </a:r>
            <a:r>
              <a:rPr lang="en-US" altLang="ko-KR" dirty="0" smtClean="0"/>
              <a:t>process</a:t>
            </a:r>
          </a:p>
          <a:p>
            <a:pPr lvl="1"/>
            <a:r>
              <a:rPr lang="en-US" altLang="ko-KR" sz="2800" b="0" dirty="0" err="1" smtClean="0"/>
              <a:t>trainControl</a:t>
            </a:r>
            <a:r>
              <a:rPr lang="en-US" altLang="ko-KR" sz="2800" b="0" dirty="0"/>
              <a:t>() </a:t>
            </a:r>
            <a:r>
              <a:rPr lang="ko-KR" altLang="en-US" sz="3200" b="0" dirty="0" smtClean="0"/>
              <a:t>함수</a:t>
            </a:r>
            <a:endParaRPr lang="en-US" altLang="ko-KR" sz="3200" b="0" dirty="0" smtClean="0"/>
          </a:p>
          <a:p>
            <a:pPr lvl="2"/>
            <a:r>
              <a:rPr lang="en-US" altLang="ko-KR" b="0" dirty="0" smtClean="0"/>
              <a:t>Train() </a:t>
            </a:r>
            <a:r>
              <a:rPr lang="ko-KR" altLang="en-US" b="0" dirty="0" smtClean="0"/>
              <a:t>함수를 </a:t>
            </a:r>
            <a:r>
              <a:rPr lang="en-US" altLang="ko-KR" b="0" dirty="0" smtClean="0"/>
              <a:t>guide</a:t>
            </a:r>
            <a:r>
              <a:rPr lang="ko-KR" altLang="en-US" b="0" dirty="0" smtClean="0"/>
              <a:t>하는 </a:t>
            </a:r>
            <a:r>
              <a:rPr lang="en-US" altLang="ko-KR" b="0" dirty="0" smtClean="0"/>
              <a:t>configuration </a:t>
            </a:r>
            <a:r>
              <a:rPr lang="ko-KR" altLang="en-US" b="0" dirty="0" smtClean="0"/>
              <a:t>집합을 생성</a:t>
            </a:r>
            <a:endParaRPr lang="en-US" altLang="ko-KR" b="0" dirty="0" smtClean="0"/>
          </a:p>
          <a:p>
            <a:pPr lvl="2"/>
            <a:r>
              <a:rPr lang="en-US" altLang="ko-KR" dirty="0" smtClean="0"/>
              <a:t>Resampling </a:t>
            </a:r>
            <a:r>
              <a:rPr lang="ko-KR" altLang="en-US" dirty="0" smtClean="0"/>
              <a:t>전략</a:t>
            </a:r>
            <a:r>
              <a:rPr lang="en-US" altLang="ko-KR" dirty="0" smtClean="0"/>
              <a:t>, best model </a:t>
            </a:r>
            <a:r>
              <a:rPr lang="ko-KR" altLang="en-US" dirty="0" smtClean="0"/>
              <a:t>선택 방법 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826764"/>
            <a:ext cx="6825830" cy="61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8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Customizing the tuning </a:t>
            </a:r>
            <a:r>
              <a:rPr lang="en-US" altLang="ko-KR" dirty="0" smtClean="0"/>
              <a:t>process</a:t>
            </a:r>
          </a:p>
          <a:p>
            <a:pPr lvl="1"/>
            <a:r>
              <a:rPr lang="en-US" altLang="ko-KR" b="0" dirty="0" smtClean="0"/>
              <a:t>Grid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Grid: </a:t>
            </a:r>
            <a:r>
              <a:rPr lang="en-US" altLang="ko-KR" dirty="0" smtClean="0"/>
              <a:t>learning parameter</a:t>
            </a:r>
            <a:r>
              <a:rPr lang="ko-KR" altLang="en-US" dirty="0" smtClean="0"/>
              <a:t>의 조합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3154362"/>
            <a:ext cx="7551030" cy="960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862" y="3154362"/>
            <a:ext cx="2889421" cy="308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2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Automated Parameter Tuning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39748"/>
            <a:ext cx="10972800" cy="4599432"/>
          </a:xfrm>
        </p:spPr>
        <p:txBody>
          <a:bodyPr/>
          <a:lstStyle/>
          <a:p>
            <a:r>
              <a:rPr lang="en-US" altLang="ko-KR" dirty="0"/>
              <a:t>Customizing the tuning process</a:t>
            </a:r>
          </a:p>
          <a:p>
            <a:pPr lvl="1"/>
            <a:r>
              <a:rPr lang="en-US" altLang="ko-KR" dirty="0" smtClean="0"/>
              <a:t>Training a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78112"/>
            <a:ext cx="8426450" cy="7115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12" y="3525520"/>
            <a:ext cx="2705690" cy="12153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58" y="5216577"/>
            <a:ext cx="5082342" cy="46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5216577"/>
            <a:ext cx="6121400" cy="778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구부러진 연결선 8"/>
          <p:cNvCxnSpPr>
            <a:stCxn id="6" idx="0"/>
            <a:endCxn id="5" idx="1"/>
          </p:cNvCxnSpPr>
          <p:nvPr/>
        </p:nvCxnSpPr>
        <p:spPr>
          <a:xfrm rot="5400000" flipH="1" flipV="1">
            <a:off x="3571739" y="3481305"/>
            <a:ext cx="1083362" cy="23871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7" idx="0"/>
          </p:cNvCxnSpPr>
          <p:nvPr/>
        </p:nvCxnSpPr>
        <p:spPr>
          <a:xfrm rot="16200000" flipV="1">
            <a:off x="8162063" y="4336240"/>
            <a:ext cx="612118" cy="11485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601744" y="1934513"/>
            <a:ext cx="381555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Regression: "RMSE“, "</a:t>
            </a:r>
            <a:r>
              <a:rPr lang="en-US" altLang="ko-KR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Rsquared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Classification: "Accuracy“, 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Kappa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"</a:t>
            </a:r>
            <a:endParaRPr lang="ko-KR" altLang="en-US" dirty="0"/>
          </a:p>
        </p:txBody>
      </p:sp>
      <p:cxnSp>
        <p:nvCxnSpPr>
          <p:cNvPr id="17" name="구부러진 연결선 16"/>
          <p:cNvCxnSpPr>
            <a:stCxn id="16" idx="1"/>
          </p:cNvCxnSpPr>
          <p:nvPr/>
        </p:nvCxnSpPr>
        <p:spPr>
          <a:xfrm rot="10800000" flipV="1">
            <a:off x="7081044" y="2257678"/>
            <a:ext cx="520700" cy="12678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Meta-Learning</a:t>
            </a:r>
            <a:endParaRPr lang="ko-KR" altLang="en-US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4E86F4-404D-4CFE-A428-6F134A86A5A3}" type="slidenum">
              <a:rPr lang="en-US" altLang="ko-KR"/>
              <a:pPr>
                <a:defRPr/>
              </a:pPr>
              <a:t>164</a:t>
            </a:fld>
            <a:endParaRPr lang="en-US" altLang="ko-KR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76201"/>
            <a:ext cx="10871200" cy="944563"/>
          </a:xfrm>
        </p:spPr>
        <p:txBody>
          <a:bodyPr/>
          <a:lstStyle/>
          <a:p>
            <a:pPr eaLnBrk="1" hangingPunct="1"/>
            <a:r>
              <a:rPr lang="en-US" altLang="ko-KR" sz="4000" dirty="0" smtClean="0">
                <a:ea typeface="굴림" charset="-127"/>
              </a:rPr>
              <a:t>Meta Learning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189" y="1287378"/>
            <a:ext cx="9676063" cy="500914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+mn-lt"/>
                <a:ea typeface="굴림" charset="-127"/>
              </a:rPr>
              <a:t>임의의 </a:t>
            </a:r>
            <a:r>
              <a:rPr lang="en-US" altLang="ko-KR" sz="3200" dirty="0">
                <a:solidFill>
                  <a:schemeClr val="tx1"/>
                </a:solidFill>
                <a:latin typeface="+mn-lt"/>
                <a:ea typeface="굴림" charset="-127"/>
              </a:rPr>
              <a:t>machine learning </a:t>
            </a:r>
            <a:r>
              <a:rPr lang="ko-KR" altLang="en-US" sz="3200" dirty="0">
                <a:solidFill>
                  <a:schemeClr val="tx1"/>
                </a:solidFill>
                <a:latin typeface="+mn-lt"/>
                <a:ea typeface="굴림" charset="-127"/>
              </a:rPr>
              <a:t>알고리즘에 대하여 포괄적으로 적용할 수 있는 기술</a:t>
            </a:r>
            <a:endParaRPr lang="en-US" altLang="ko-KR" sz="3200" dirty="0">
              <a:solidFill>
                <a:schemeClr val="tx1"/>
              </a:solidFill>
              <a:latin typeface="+mn-lt"/>
              <a:ea typeface="굴림" charset="-127"/>
            </a:endParaRPr>
          </a:p>
          <a:p>
            <a:pPr eaLnBrk="1" hangingPunct="1">
              <a:lnSpc>
                <a:spcPct val="110000"/>
              </a:lnSpc>
            </a:pPr>
            <a:endParaRPr lang="en-US" altLang="ko-KR" sz="2400" dirty="0" smtClean="0">
              <a:solidFill>
                <a:srgbClr val="6600CC"/>
              </a:solidFill>
              <a:latin typeface="Comic Sans MS" pitchFamily="66" charset="0"/>
              <a:ea typeface="굴림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sz="3200" b="1" dirty="0" smtClean="0">
                <a:latin typeface="Times New Roman" pitchFamily="18" charset="0"/>
                <a:ea typeface="굴림" charset="-127"/>
              </a:rPr>
              <a:t>Ensemble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imes New Roman" pitchFamily="18" charset="0"/>
                <a:ea typeface="굴림" charset="-127"/>
              </a:rPr>
              <a:t>Bagging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imes New Roman" pitchFamily="18" charset="0"/>
                <a:ea typeface="굴림" charset="-127"/>
              </a:rPr>
              <a:t>Boosting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imes New Roman" pitchFamily="18" charset="0"/>
                <a:ea typeface="굴림" charset="-127"/>
              </a:rPr>
              <a:t>Random Forests</a:t>
            </a:r>
          </a:p>
          <a:p>
            <a:pPr lvl="2">
              <a:lnSpc>
                <a:spcPct val="110000"/>
              </a:lnSpc>
            </a:pPr>
            <a:endParaRPr lang="en-US" altLang="ko-KR" sz="2800" dirty="0" smtClean="0">
              <a:latin typeface="Times New Roman" pitchFamily="18" charset="0"/>
              <a:ea typeface="굴림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sz="3200" b="1" dirty="0">
                <a:latin typeface="Times New Roman" pitchFamily="18" charset="0"/>
                <a:ea typeface="굴림" charset="-127"/>
              </a:rPr>
              <a:t>Semi-Supervised Learning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Times New Roman" pitchFamily="18" charset="0"/>
                <a:ea typeface="굴림" charset="-127"/>
              </a:rPr>
              <a:t>EM</a:t>
            </a:r>
          </a:p>
          <a:p>
            <a:pPr lvl="1">
              <a:lnSpc>
                <a:spcPct val="110000"/>
              </a:lnSpc>
            </a:pPr>
            <a:endParaRPr lang="en-US" altLang="ko-KR" sz="3200" b="1" dirty="0" smtClean="0">
              <a:latin typeface="Times New Roman" pitchFamily="18" charset="0"/>
              <a:ea typeface="굴림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sz="3200" b="1" dirty="0" smtClean="0">
                <a:latin typeface="Times New Roman" pitchFamily="18" charset="0"/>
                <a:ea typeface="굴림" charset="-127"/>
              </a:rPr>
              <a:t>Active Learning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imes New Roman" pitchFamily="18" charset="0"/>
                <a:ea typeface="굴림" charset="-127"/>
              </a:rPr>
              <a:t>Selective Sampling</a:t>
            </a:r>
          </a:p>
          <a:p>
            <a:pPr lvl="2">
              <a:lnSpc>
                <a:spcPct val="110000"/>
              </a:lnSpc>
            </a:pPr>
            <a:endParaRPr lang="en-US" altLang="ko-KR" sz="2800" dirty="0" smtClean="0">
              <a:latin typeface="Times New Roman" pitchFamily="18" charset="0"/>
              <a:ea typeface="굴림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7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ko-KR" sz="4000" dirty="0" smtClean="0">
                <a:ea typeface="굴림" charset="-127"/>
              </a:rPr>
              <a:t>Ensemble Methods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16" y="1426369"/>
            <a:ext cx="9506042" cy="322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45569" y="4812631"/>
            <a:ext cx="4075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Overfitting </a:t>
            </a:r>
            <a:r>
              <a:rPr lang="ko-KR" altLang="en-US" sz="2400" b="1" dirty="0" smtClean="0"/>
              <a:t>가능성 줄임</a:t>
            </a:r>
            <a:endParaRPr lang="en-US" altLang="ko-KR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Model</a:t>
            </a:r>
            <a:r>
              <a:rPr lang="ko-KR" altLang="en-US" sz="2400" b="1" dirty="0" smtClean="0"/>
              <a:t>의 </a:t>
            </a:r>
            <a:r>
              <a:rPr lang="en-US" altLang="ko-KR" sz="2400" b="1" dirty="0" smtClean="0"/>
              <a:t>bias-variance </a:t>
            </a:r>
            <a:r>
              <a:rPr lang="ko-KR" altLang="en-US" sz="2400" b="1" dirty="0" smtClean="0"/>
              <a:t>줄임</a:t>
            </a:r>
            <a:endParaRPr lang="en-US" altLang="ko-KR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분산처리가 용이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96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Daniel Spohn</a:t>
            </a:r>
          </a:p>
          <a:p>
            <a:pPr>
              <a:defRPr/>
            </a:pPr>
            <a:r>
              <a:rPr lang="en-US" altLang="ko-KR" smtClean="0"/>
              <a:t>Youngstown State University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ko-KR" sz="4000" dirty="0" smtClean="0">
                <a:ea typeface="굴림" charset="-127"/>
              </a:rPr>
              <a:t>Bagging</a:t>
            </a:r>
            <a:endParaRPr lang="en-US" altLang="ko-KR" sz="4000" dirty="0" smtClean="0">
              <a:ea typeface="굴림" charset="-127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GB" altLang="ko-KR" sz="2800" dirty="0" smtClean="0">
                <a:ea typeface="굴림" charset="-127"/>
              </a:rPr>
              <a:t>Bagging (Bootstrap Aggregation)</a:t>
            </a:r>
          </a:p>
          <a:p>
            <a:pPr lvl="1"/>
            <a:r>
              <a:rPr lang="en-US" altLang="ko-KR" dirty="0">
                <a:ea typeface="굴림" charset="-127"/>
              </a:rPr>
              <a:t>Sampling with </a:t>
            </a:r>
            <a:r>
              <a:rPr lang="en-US" altLang="ko-KR" dirty="0" smtClean="0">
                <a:ea typeface="굴림" charset="-127"/>
              </a:rPr>
              <a:t>replacement</a:t>
            </a:r>
          </a:p>
          <a:p>
            <a:pPr lvl="1"/>
            <a:r>
              <a:rPr lang="ko-KR" altLang="en-US" dirty="0" smtClean="0">
                <a:ea typeface="굴림" charset="-127"/>
              </a:rPr>
              <a:t>각 </a:t>
            </a:r>
            <a:r>
              <a:rPr lang="en-US" altLang="ko-KR" dirty="0" smtClean="0">
                <a:ea typeface="굴림" charset="-127"/>
              </a:rPr>
              <a:t>bootstrap sample </a:t>
            </a:r>
            <a:r>
              <a:rPr lang="ko-KR" altLang="en-US" dirty="0" smtClean="0">
                <a:ea typeface="굴림" charset="-127"/>
              </a:rPr>
              <a:t>집합에 대하여 하나의 </a:t>
            </a:r>
            <a:r>
              <a:rPr lang="en-US" altLang="ko-KR" dirty="0" smtClean="0">
                <a:ea typeface="굴림" charset="-127"/>
              </a:rPr>
              <a:t>(weak) model</a:t>
            </a:r>
            <a:r>
              <a:rPr lang="ko-KR" altLang="en-US" dirty="0" smtClean="0">
                <a:ea typeface="굴림" charset="-127"/>
              </a:rPr>
              <a:t>을 생성</a:t>
            </a:r>
            <a:endParaRPr lang="en-US" altLang="ko-KR" dirty="0" smtClean="0">
              <a:ea typeface="굴림" charset="-127"/>
            </a:endParaRPr>
          </a:p>
          <a:p>
            <a:pPr lvl="2"/>
            <a:r>
              <a:rPr lang="ko-KR" altLang="en-US" dirty="0" smtClean="0">
                <a:ea typeface="굴림" charset="-127"/>
              </a:rPr>
              <a:t>보통 </a:t>
            </a:r>
            <a:r>
              <a:rPr lang="en-US" altLang="ko-KR" dirty="0" smtClean="0">
                <a:ea typeface="굴림" charset="-127"/>
              </a:rPr>
              <a:t>25</a:t>
            </a:r>
            <a:r>
              <a:rPr lang="ko-KR" altLang="en-US" dirty="0" smtClean="0">
                <a:ea typeface="굴림" charset="-127"/>
              </a:rPr>
              <a:t>개의 </a:t>
            </a:r>
            <a:r>
              <a:rPr lang="en-US" altLang="ko-KR" dirty="0" smtClean="0">
                <a:ea typeface="굴림" charset="-127"/>
              </a:rPr>
              <a:t>model</a:t>
            </a:r>
            <a:r>
              <a:rPr lang="ko-KR" altLang="en-US" dirty="0" smtClean="0">
                <a:ea typeface="굴림" charset="-127"/>
              </a:rPr>
              <a:t>을 생성</a:t>
            </a:r>
            <a:endParaRPr lang="en-US" altLang="ko-KR" dirty="0" smtClean="0">
              <a:ea typeface="굴림" charset="-127"/>
            </a:endParaRPr>
          </a:p>
          <a:p>
            <a:pPr lvl="1"/>
            <a:r>
              <a:rPr lang="en-US" altLang="ko-KR" dirty="0" smtClean="0">
                <a:ea typeface="굴림" charset="-127"/>
              </a:rPr>
              <a:t>test data </a:t>
            </a:r>
            <a:r>
              <a:rPr lang="ko-KR" altLang="en-US" dirty="0" smtClean="0">
                <a:ea typeface="굴림" charset="-127"/>
              </a:rPr>
              <a:t>각각에 대하여 </a:t>
            </a:r>
            <a:r>
              <a:rPr lang="en-US" altLang="ko-KR" dirty="0" smtClean="0">
                <a:ea typeface="굴림" charset="-127"/>
              </a:rPr>
              <a:t>voting</a:t>
            </a:r>
            <a:r>
              <a:rPr lang="ko-KR" altLang="en-US" dirty="0" smtClean="0">
                <a:ea typeface="굴림" charset="-127"/>
              </a:rPr>
              <a:t>을 통해 </a:t>
            </a:r>
            <a:r>
              <a:rPr lang="en-US" altLang="ko-KR" dirty="0" smtClean="0">
                <a:ea typeface="굴림" charset="-127"/>
              </a:rPr>
              <a:t>class </a:t>
            </a:r>
            <a:r>
              <a:rPr lang="ko-KR" altLang="en-US" dirty="0" smtClean="0">
                <a:ea typeface="굴림" charset="-127"/>
              </a:rPr>
              <a:t>결정</a:t>
            </a:r>
            <a:endParaRPr lang="en-US" altLang="ko-KR" dirty="0" smtClean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16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>
                <a:ea typeface="굴림" charset="-127"/>
              </a:rPr>
              <a:t>Bagging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ipred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활용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decision trees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bagging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08" y="2628900"/>
            <a:ext cx="7137232" cy="96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0" y="4086978"/>
            <a:ext cx="4783410" cy="189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97" y="4090988"/>
            <a:ext cx="6740079" cy="158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0744200" y="5305926"/>
            <a:ext cx="1034716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801473" y="3274276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ipred</a:t>
            </a:r>
            <a:r>
              <a:rPr lang="ko-KR" altLang="en-US" b="1" dirty="0" smtClean="0"/>
              <a:t>패키지의</a:t>
            </a:r>
            <a:endParaRPr lang="en-US" altLang="ko-KR" b="1" dirty="0" smtClean="0"/>
          </a:p>
          <a:p>
            <a:r>
              <a:rPr lang="en-US" altLang="ko-KR" b="1" dirty="0" smtClean="0"/>
              <a:t>bagged tree </a:t>
            </a:r>
            <a:r>
              <a:rPr lang="ko-KR" altLang="en-US" b="1" dirty="0" smtClean="0"/>
              <a:t>기법</a:t>
            </a:r>
            <a:endParaRPr lang="ko-KR" altLang="en-US" b="1" dirty="0"/>
          </a:p>
        </p:txBody>
      </p:sp>
      <p:cxnSp>
        <p:nvCxnSpPr>
          <p:cNvPr id="8" name="구부러진 연결선 7"/>
          <p:cNvCxnSpPr>
            <a:endCxn id="6" idx="2"/>
          </p:cNvCxnSpPr>
          <p:nvPr/>
        </p:nvCxnSpPr>
        <p:spPr>
          <a:xfrm rot="16200000" flipV="1">
            <a:off x="10554800" y="4110008"/>
            <a:ext cx="1112729" cy="73392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75182" y="5590674"/>
            <a:ext cx="517358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16020" y="568523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10-folds CV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60077" y="3689774"/>
            <a:ext cx="289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* train()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함수의 활용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>
                <a:ea typeface="굴림" charset="-127"/>
              </a:rPr>
              <a:t>Bagging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ipred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  <a:endParaRPr lang="en-US" altLang="ko-KR" dirty="0"/>
          </a:p>
          <a:p>
            <a:pPr lvl="1"/>
            <a:r>
              <a:rPr lang="ko-KR" altLang="en-US" dirty="0" smtClean="0"/>
              <a:t>임의의 </a:t>
            </a:r>
            <a:r>
              <a:rPr lang="en-US" altLang="ko-KR" dirty="0" smtClean="0"/>
              <a:t>ML learning </a:t>
            </a:r>
            <a:r>
              <a:rPr lang="ko-KR" altLang="en-US" dirty="0" smtClean="0"/>
              <a:t>알고리즘의 적용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svmBag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70" y="2733626"/>
            <a:ext cx="6935957" cy="923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3" y="2733627"/>
            <a:ext cx="4908037" cy="153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3" y="4724525"/>
            <a:ext cx="5890252" cy="190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069" y="4501082"/>
            <a:ext cx="6982771" cy="921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9499600" y="5118100"/>
            <a:ext cx="2642240" cy="304800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endCxn id="10" idx="0"/>
          </p:cNvCxnSpPr>
          <p:nvPr/>
        </p:nvCxnSpPr>
        <p:spPr>
          <a:xfrm>
            <a:off x="7429500" y="3657599"/>
            <a:ext cx="3391220" cy="14605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Daniel Spohn</a:t>
            </a:r>
          </a:p>
          <a:p>
            <a:pPr>
              <a:defRPr/>
            </a:pPr>
            <a:r>
              <a:rPr lang="en-US" altLang="ko-KR" smtClean="0"/>
              <a:t>Youngstown State University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4000" dirty="0" smtClean="0">
                <a:ea typeface="굴림" charset="-127"/>
              </a:rPr>
              <a:t>Boosting</a:t>
            </a:r>
            <a:endParaRPr lang="en-US" altLang="ko-KR" sz="4000" dirty="0" smtClean="0">
              <a:ea typeface="굴림" charset="-127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7000"/>
              </a:lnSpc>
            </a:pPr>
            <a:r>
              <a:rPr lang="en-US" altLang="ko-KR" sz="2800" b="1" dirty="0" smtClean="0">
                <a:ea typeface="굴림" charset="-127"/>
              </a:rPr>
              <a:t>Bagging</a:t>
            </a:r>
            <a:r>
              <a:rPr lang="ko-KR" altLang="en-US" sz="2800" b="1" dirty="0" smtClean="0">
                <a:ea typeface="굴림" charset="-127"/>
              </a:rPr>
              <a:t>과 달리</a:t>
            </a:r>
            <a:r>
              <a:rPr lang="en-US" altLang="ko-KR" sz="2800" b="1" dirty="0" smtClean="0">
                <a:ea typeface="굴림" charset="-127"/>
              </a:rPr>
              <a:t>, </a:t>
            </a:r>
          </a:p>
          <a:p>
            <a:pPr lvl="2">
              <a:lnSpc>
                <a:spcPct val="97000"/>
              </a:lnSpc>
            </a:pPr>
            <a:r>
              <a:rPr lang="ko-KR" altLang="en-US" sz="2400" dirty="0" smtClean="0">
                <a:ea typeface="굴림" charset="-127"/>
              </a:rPr>
              <a:t>각 </a:t>
            </a:r>
            <a:r>
              <a:rPr lang="ko-KR" altLang="en-US" sz="2400" dirty="0" err="1" smtClean="0">
                <a:ea typeface="굴림" charset="-127"/>
              </a:rPr>
              <a:t>데이타들이</a:t>
            </a:r>
            <a:r>
              <a:rPr lang="ko-KR" altLang="en-US" sz="2400" dirty="0" smtClean="0">
                <a:ea typeface="굴림" charset="-127"/>
              </a:rPr>
              <a:t> </a:t>
            </a:r>
            <a:r>
              <a:rPr lang="en-US" altLang="ko-KR" sz="2400" dirty="0" smtClean="0">
                <a:ea typeface="굴림" charset="-127"/>
              </a:rPr>
              <a:t>learning</a:t>
            </a:r>
            <a:r>
              <a:rPr lang="ko-KR" altLang="en-US" sz="2400" dirty="0" smtClean="0">
                <a:ea typeface="굴림" charset="-127"/>
              </a:rPr>
              <a:t>을 위해 선택되는 확률이 동일하지 않음</a:t>
            </a:r>
            <a:endParaRPr lang="en-US" altLang="ko-KR" sz="2400" dirty="0" smtClean="0">
              <a:ea typeface="굴림" charset="-127"/>
            </a:endParaRPr>
          </a:p>
          <a:p>
            <a:pPr lvl="1">
              <a:lnSpc>
                <a:spcPct val="97000"/>
              </a:lnSpc>
            </a:pPr>
            <a:endParaRPr lang="en-US" altLang="ko-KR" sz="2800" b="1" dirty="0" smtClean="0">
              <a:ea typeface="굴림" charset="-127"/>
            </a:endParaRPr>
          </a:p>
          <a:p>
            <a:pPr lvl="1">
              <a:lnSpc>
                <a:spcPct val="97000"/>
              </a:lnSpc>
            </a:pPr>
            <a:r>
              <a:rPr lang="ko-KR" altLang="en-US" sz="2800" b="1" dirty="0" smtClean="0">
                <a:ea typeface="굴림" charset="-127"/>
              </a:rPr>
              <a:t>순차적으로 </a:t>
            </a:r>
            <a:r>
              <a:rPr lang="en-US" altLang="ko-KR" sz="2800" b="1" dirty="0" smtClean="0">
                <a:ea typeface="굴림" charset="-127"/>
              </a:rPr>
              <a:t>weak model</a:t>
            </a:r>
            <a:r>
              <a:rPr lang="ko-KR" altLang="en-US" sz="2800" b="1" dirty="0" smtClean="0">
                <a:ea typeface="굴림" charset="-127"/>
              </a:rPr>
              <a:t>을 생성</a:t>
            </a:r>
            <a:endParaRPr lang="en-US" altLang="ko-KR" sz="2800" b="1" dirty="0" smtClean="0">
              <a:ea typeface="굴림" charset="-127"/>
            </a:endParaRPr>
          </a:p>
          <a:p>
            <a:pPr lvl="2">
              <a:lnSpc>
                <a:spcPct val="97000"/>
              </a:lnSpc>
            </a:pPr>
            <a:r>
              <a:rPr lang="en-US" altLang="ko-KR" dirty="0" smtClean="0">
                <a:ea typeface="굴림" charset="-127"/>
              </a:rPr>
              <a:t>classification</a:t>
            </a:r>
            <a:r>
              <a:rPr lang="ko-KR" altLang="en-US" dirty="0"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오류가 나는 데이터는 선택될 </a:t>
            </a:r>
            <a:r>
              <a:rPr lang="en-US" altLang="ko-KR" dirty="0" smtClean="0">
                <a:ea typeface="굴림" charset="-127"/>
              </a:rPr>
              <a:t>weight</a:t>
            </a:r>
            <a:r>
              <a:rPr lang="ko-KR" altLang="en-US" dirty="0" smtClean="0">
                <a:ea typeface="굴림" charset="-127"/>
              </a:rPr>
              <a:t>를 높이고</a:t>
            </a:r>
            <a:r>
              <a:rPr lang="en-US" altLang="ko-KR" dirty="0" smtClean="0">
                <a:ea typeface="굴림" charset="-127"/>
              </a:rPr>
              <a:t>, </a:t>
            </a:r>
            <a:r>
              <a:rPr lang="ko-KR" altLang="en-US" dirty="0" smtClean="0">
                <a:ea typeface="굴림" charset="-127"/>
              </a:rPr>
              <a:t>그렇지 않은 것은 </a:t>
            </a:r>
            <a:r>
              <a:rPr lang="en-US" altLang="ko-KR" dirty="0" smtClean="0">
                <a:ea typeface="굴림" charset="-127"/>
              </a:rPr>
              <a:t>weight</a:t>
            </a:r>
            <a:r>
              <a:rPr lang="ko-KR" altLang="en-US" dirty="0" smtClean="0">
                <a:ea typeface="굴림" charset="-127"/>
              </a:rPr>
              <a:t>를 낮춤</a:t>
            </a:r>
            <a:endParaRPr lang="en-GB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2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/>
              <a:pPr/>
              <a:t>2018-09-28</a:t>
            </a:fld>
            <a:endParaRPr lang="ko-KR" altLang="ko-KR"/>
          </a:p>
        </p:txBody>
      </p:sp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10972800" cy="4983480"/>
          </a:xfrm>
        </p:spPr>
        <p:txBody>
          <a:bodyPr/>
          <a:lstStyle/>
          <a:p>
            <a:r>
              <a:rPr lang="ko-KR" altLang="en-US" sz="2400" dirty="0"/>
              <a:t>알고리즘 스케치</a:t>
            </a:r>
          </a:p>
          <a:p>
            <a:pPr lvl="1"/>
            <a:r>
              <a:rPr lang="ko-KR" altLang="en-US" sz="1800" dirty="0" err="1"/>
              <a:t>초기해를</a:t>
            </a:r>
            <a:r>
              <a:rPr lang="ko-KR" altLang="en-US" sz="1800" dirty="0"/>
              <a:t> 설정한다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 err="1"/>
              <a:t>멈춤조건이</a:t>
            </a:r>
            <a:r>
              <a:rPr lang="ko-KR" altLang="en-US" sz="1800" dirty="0"/>
              <a:t> 만족될 때까지 현재 해를            방향으로 조금씩 이동시킨다</a:t>
            </a:r>
            <a:r>
              <a:rPr lang="en-US" altLang="ko-KR" sz="1800" dirty="0"/>
              <a:t>.</a:t>
            </a:r>
            <a:r>
              <a:rPr lang="en-US" altLang="ko-KR" sz="2800" dirty="0"/>
              <a:t> </a:t>
            </a:r>
            <a:endParaRPr lang="en-US" altLang="ko-KR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알고리즘에 </a:t>
            </a:r>
            <a:r>
              <a:rPr lang="ko-KR" altLang="en-US" sz="2400" dirty="0"/>
              <a:t>필요한 수식들</a:t>
            </a:r>
          </a:p>
          <a:p>
            <a:endParaRPr lang="en-US" altLang="ko-KR" dirty="0"/>
          </a:p>
        </p:txBody>
      </p:sp>
      <p:sp>
        <p:nvSpPr>
          <p:cNvPr id="295941" name="Rectangle 5"/>
          <p:cNvSpPr>
            <a:spLocks noChangeArrowheads="1"/>
          </p:cNvSpPr>
          <p:nvPr/>
        </p:nvSpPr>
        <p:spPr bwMode="auto">
          <a:xfrm>
            <a:off x="1524001" y="31633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2959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791423"/>
              </p:ext>
            </p:extLst>
          </p:nvPr>
        </p:nvGraphicFramePr>
        <p:xfrm>
          <a:off x="5486400" y="2125688"/>
          <a:ext cx="6096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3" imgW="368280" imgH="164880" progId="Equation.3">
                  <p:embed/>
                </p:oleObj>
              </mc:Choice>
              <mc:Fallback>
                <p:oleObj name="Equation" r:id="rId3" imgW="368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125688"/>
                        <a:ext cx="609600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43" name="Rectangle 7"/>
          <p:cNvSpPr>
            <a:spLocks noChangeArrowheads="1"/>
          </p:cNvSpPr>
          <p:nvPr/>
        </p:nvSpPr>
        <p:spPr bwMode="auto">
          <a:xfrm>
            <a:off x="1524001" y="30681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95945" name="Rectangle 9"/>
          <p:cNvSpPr>
            <a:spLocks noChangeArrowheads="1"/>
          </p:cNvSpPr>
          <p:nvPr/>
        </p:nvSpPr>
        <p:spPr bwMode="auto">
          <a:xfrm>
            <a:off x="1524001" y="28204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95947" name="Rectangle 11"/>
          <p:cNvSpPr>
            <a:spLocks noChangeArrowheads="1"/>
          </p:cNvSpPr>
          <p:nvPr/>
        </p:nvSpPr>
        <p:spPr bwMode="auto">
          <a:xfrm>
            <a:off x="1524001" y="25156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139" y="3642125"/>
            <a:ext cx="2968222" cy="2254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380" y="3093220"/>
            <a:ext cx="3524020" cy="333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40" y="3979136"/>
            <a:ext cx="2908344" cy="75520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283548" y="4194742"/>
            <a:ext cx="3302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0033" y="3663897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Learning rate</a:t>
            </a:r>
            <a:endParaRPr lang="ko-KR" altLang="en-US" dirty="0"/>
          </a:p>
        </p:txBody>
      </p:sp>
      <p:cxnSp>
        <p:nvCxnSpPr>
          <p:cNvPr id="9" name="구부러진 연결선 8"/>
          <p:cNvCxnSpPr>
            <a:endCxn id="7" idx="2"/>
          </p:cNvCxnSpPr>
          <p:nvPr/>
        </p:nvCxnSpPr>
        <p:spPr>
          <a:xfrm rot="10800000">
            <a:off x="1842384" y="4033229"/>
            <a:ext cx="401118" cy="15606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0136" y="5031796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내리막 방향으로 조금씩 이동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98632" y="4734341"/>
            <a:ext cx="18000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11" idx="0"/>
          </p:cNvCxnSpPr>
          <p:nvPr/>
        </p:nvCxnSpPr>
        <p:spPr>
          <a:xfrm rot="10800000" flipV="1">
            <a:off x="2132005" y="4788434"/>
            <a:ext cx="452733" cy="24336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614188" y="4180942"/>
            <a:ext cx="702073" cy="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609374" y="4419756"/>
            <a:ext cx="1494682" cy="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ko-KR" sz="4000" b="1" dirty="0" smtClean="0">
                <a:ea typeface="굴림" charset="-127"/>
              </a:rPr>
              <a:t>AdaBoosting (Adaptive Boosting)</a:t>
            </a:r>
            <a:endParaRPr lang="en-US" altLang="ko-KR" sz="4000" b="1" dirty="0" smtClean="0">
              <a:solidFill>
                <a:srgbClr val="3333CC"/>
              </a:solidFill>
              <a:ea typeface="굴림" charset="-127"/>
            </a:endParaRP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8218" y="1143000"/>
            <a:ext cx="6360583" cy="5181600"/>
          </a:xfrm>
        </p:spPr>
        <p:txBody>
          <a:bodyPr/>
          <a:lstStyle/>
          <a:p>
            <a:r>
              <a:rPr lang="en-US" altLang="ko-KR" sz="2400" dirty="0" smtClean="0">
                <a:ea typeface="굴림" charset="-127"/>
              </a:rPr>
              <a:t>Base (weak) classifiers: C</a:t>
            </a:r>
            <a:r>
              <a:rPr lang="en-US" altLang="ko-KR" sz="2400" baseline="-25000" dirty="0" smtClean="0">
                <a:ea typeface="굴림" charset="-127"/>
              </a:rPr>
              <a:t>1</a:t>
            </a:r>
            <a:r>
              <a:rPr lang="en-US" altLang="ko-KR" sz="2400" dirty="0" smtClean="0">
                <a:ea typeface="굴림" charset="-127"/>
              </a:rPr>
              <a:t>, C</a:t>
            </a:r>
            <a:r>
              <a:rPr lang="en-US" altLang="ko-KR" sz="2400" baseline="-25000" dirty="0" smtClean="0">
                <a:ea typeface="굴림" charset="-127"/>
              </a:rPr>
              <a:t>2</a:t>
            </a:r>
            <a:r>
              <a:rPr lang="en-US" altLang="ko-KR" sz="2400" dirty="0" smtClean="0">
                <a:ea typeface="굴림" charset="-127"/>
              </a:rPr>
              <a:t>, …, C</a:t>
            </a:r>
            <a:r>
              <a:rPr lang="en-US" altLang="ko-KR" sz="2400" baseline="-25000" dirty="0" smtClean="0">
                <a:ea typeface="굴림" charset="-127"/>
              </a:rPr>
              <a:t>T</a:t>
            </a:r>
          </a:p>
          <a:p>
            <a:pPr lvl="4"/>
            <a:endParaRPr lang="en-US" altLang="ko-KR" sz="1800" dirty="0" smtClean="0">
              <a:ea typeface="굴림" charset="-127"/>
            </a:endParaRPr>
          </a:p>
          <a:p>
            <a:r>
              <a:rPr lang="en-US" altLang="ko-KR" sz="2400" dirty="0" smtClean="0">
                <a:ea typeface="굴림" charset="-127"/>
              </a:rPr>
              <a:t>Error rate:</a:t>
            </a:r>
          </a:p>
          <a:p>
            <a:endParaRPr lang="en-US" altLang="ko-KR" sz="2400" dirty="0" smtClean="0">
              <a:ea typeface="굴림" charset="-127"/>
            </a:endParaRPr>
          </a:p>
          <a:p>
            <a:endParaRPr lang="en-US" altLang="ko-KR" sz="2400" dirty="0" smtClean="0">
              <a:ea typeface="굴림" charset="-127"/>
            </a:endParaRPr>
          </a:p>
          <a:p>
            <a:endParaRPr lang="en-US" altLang="ko-KR" sz="2400" dirty="0" smtClean="0">
              <a:ea typeface="굴림" charset="-127"/>
            </a:endParaRPr>
          </a:p>
          <a:p>
            <a:pPr lvl="4"/>
            <a:endParaRPr lang="en-US" altLang="ko-KR" sz="1800" dirty="0" smtClean="0">
              <a:ea typeface="굴림" charset="-127"/>
            </a:endParaRPr>
          </a:p>
          <a:p>
            <a:r>
              <a:rPr lang="en-US" altLang="ko-KR" sz="2400" dirty="0" smtClean="0">
                <a:ea typeface="굴림" charset="-127"/>
              </a:rPr>
              <a:t>Importance of a classifier: </a:t>
            </a:r>
          </a:p>
          <a:p>
            <a:pPr lvl="4"/>
            <a:endParaRPr lang="en-US" altLang="ko-KR" sz="1800" dirty="0" smtClean="0">
              <a:ea typeface="굴림" charset="-127"/>
            </a:endParaRPr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14400" y="2667001"/>
          <a:ext cx="52832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Equation" r:id="rId4" imgW="1676160" imgH="444240" progId="Equation.3">
                  <p:embed/>
                </p:oleObj>
              </mc:Choice>
              <mc:Fallback>
                <p:oleObj name="Equation" r:id="rId4" imgW="1676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67001"/>
                        <a:ext cx="528320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625601" y="4724401"/>
          <a:ext cx="3323167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Equation" r:id="rId6" imgW="1054080" imgH="482400" progId="Equation.3">
                  <p:embed/>
                </p:oleObj>
              </mc:Choice>
              <mc:Fallback>
                <p:oleObj name="Equation" r:id="rId6" imgW="10540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1" y="4724401"/>
                        <a:ext cx="3323167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6400800" y="2514601"/>
            <a:ext cx="5588000" cy="3641725"/>
          </a:xfrm>
          <a:noFill/>
        </p:spPr>
      </p:pic>
    </p:spTree>
    <p:extLst>
      <p:ext uri="{BB962C8B-B14F-4D97-AF65-F5344CB8AC3E}">
        <p14:creationId xmlns:p14="http://schemas.microsoft.com/office/powerpoint/2010/main" val="6807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4000" dirty="0">
                <a:ea typeface="굴림" charset="-127"/>
              </a:rPr>
              <a:t>AdaBoosting (Adaptive Boosting)</a:t>
            </a:r>
            <a:endParaRPr lang="en-US" altLang="ko-KR" sz="4000" dirty="0" smtClean="0">
              <a:solidFill>
                <a:srgbClr val="3333CC"/>
              </a:solidFill>
              <a:ea typeface="굴림" charset="-127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 smtClean="0">
                <a:ea typeface="굴림" charset="-127"/>
              </a:rPr>
              <a:t>Weight </a:t>
            </a:r>
            <a:r>
              <a:rPr lang="ko-KR" altLang="en-US" sz="2400" dirty="0" smtClean="0">
                <a:ea typeface="굴림" charset="-127"/>
              </a:rPr>
              <a:t>갱신</a:t>
            </a:r>
            <a:r>
              <a:rPr lang="en-US" altLang="ko-KR" sz="2400" dirty="0" smtClean="0">
                <a:ea typeface="굴림" charset="-127"/>
              </a:rPr>
              <a:t>:</a:t>
            </a:r>
          </a:p>
          <a:p>
            <a:endParaRPr lang="en-US" altLang="ko-KR" sz="2400" dirty="0" smtClean="0">
              <a:ea typeface="굴림" charset="-127"/>
            </a:endParaRPr>
          </a:p>
          <a:p>
            <a:endParaRPr lang="en-US" altLang="ko-KR" sz="2400" dirty="0" smtClean="0">
              <a:ea typeface="굴림" charset="-127"/>
            </a:endParaRPr>
          </a:p>
          <a:p>
            <a:endParaRPr lang="en-US" altLang="ko-KR" sz="2400" dirty="0" smtClean="0">
              <a:ea typeface="굴림" charset="-127"/>
            </a:endParaRPr>
          </a:p>
          <a:p>
            <a:pPr lvl="4"/>
            <a:endParaRPr lang="en-US" altLang="ko-KR" sz="1600" dirty="0" smtClean="0">
              <a:ea typeface="굴림" charset="-127"/>
            </a:endParaRPr>
          </a:p>
          <a:p>
            <a:endParaRPr lang="en-US" altLang="ko-KR" sz="2400" dirty="0" smtClean="0">
              <a:ea typeface="굴림" charset="-127"/>
            </a:endParaRPr>
          </a:p>
          <a:p>
            <a:r>
              <a:rPr lang="en-US" altLang="ko-KR" sz="2400" dirty="0" smtClean="0">
                <a:ea typeface="굴림" charset="-127"/>
              </a:rPr>
              <a:t>Classification: </a:t>
            </a:r>
            <a:r>
              <a:rPr lang="ko-KR" altLang="en-US" sz="2400" dirty="0" smtClean="0">
                <a:ea typeface="굴림" charset="-127"/>
              </a:rPr>
              <a:t>각 </a:t>
            </a:r>
            <a:r>
              <a:rPr lang="en-US" altLang="ko-KR" sz="2400" dirty="0" smtClean="0">
                <a:ea typeface="굴림" charset="-127"/>
              </a:rPr>
              <a:t>base classifier </a:t>
            </a:r>
            <a:r>
              <a:rPr lang="en-US" altLang="ko-KR" sz="2400" dirty="0" err="1" smtClean="0">
                <a:ea typeface="굴림" charset="-127"/>
              </a:rPr>
              <a:t>C</a:t>
            </a:r>
            <a:r>
              <a:rPr lang="en-US" altLang="ko-KR" sz="2400" baseline="-25000" dirty="0" err="1" smtClean="0">
                <a:ea typeface="굴림" charset="-127"/>
              </a:rPr>
              <a:t>j</a:t>
            </a:r>
            <a:r>
              <a:rPr lang="ko-KR" altLang="en-US" sz="2400" dirty="0" smtClean="0">
                <a:ea typeface="굴림" charset="-127"/>
              </a:rPr>
              <a:t>에 </a:t>
            </a:r>
            <a:r>
              <a:rPr lang="ko-KR" altLang="en-US" sz="2400" dirty="0" smtClean="0">
                <a:ea typeface="굴림" charset="-127"/>
                <a:sym typeface="Symbol" panose="05050102010706020507" pitchFamily="18" charset="2"/>
              </a:rPr>
              <a:t></a:t>
            </a:r>
            <a:r>
              <a:rPr lang="en-US" altLang="ko-KR" sz="2400" baseline="-25000" dirty="0" smtClean="0">
                <a:ea typeface="굴림" charset="-127"/>
              </a:rPr>
              <a:t>j</a:t>
            </a:r>
            <a:r>
              <a:rPr lang="ko-KR" altLang="en-US" sz="2400" dirty="0" smtClean="0">
                <a:ea typeface="굴림" charset="-127"/>
              </a:rPr>
              <a:t>만큼의 </a:t>
            </a:r>
            <a:r>
              <a:rPr lang="en-US" altLang="ko-KR" sz="2400" dirty="0" smtClean="0">
                <a:ea typeface="굴림" charset="-127"/>
              </a:rPr>
              <a:t>classification weight</a:t>
            </a:r>
            <a:r>
              <a:rPr lang="ko-KR" altLang="en-US" sz="2400" dirty="0">
                <a:ea typeface="굴림" charset="-127"/>
              </a:rPr>
              <a:t> </a:t>
            </a:r>
            <a:r>
              <a:rPr lang="ko-KR" altLang="en-US" sz="2400" dirty="0" smtClean="0">
                <a:ea typeface="굴림" charset="-127"/>
              </a:rPr>
              <a:t>부여</a:t>
            </a:r>
            <a:endParaRPr lang="en-US" altLang="ko-KR" sz="2400" dirty="0" smtClean="0">
              <a:ea typeface="굴림" charset="-127"/>
            </a:endParaRP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1361922"/>
              </p:ext>
            </p:extLst>
          </p:nvPr>
        </p:nvGraphicFramePr>
        <p:xfrm>
          <a:off x="2532063" y="1857375"/>
          <a:ext cx="540067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8" name="수식" r:id="rId4" imgW="2361960" imgH="787320" progId="Equation.3">
                  <p:embed/>
                </p:oleObj>
              </mc:Choice>
              <mc:Fallback>
                <p:oleObj name="수식" r:id="rId4" imgW="2361960" imgH="787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400675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99036965"/>
              </p:ext>
            </p:extLst>
          </p:nvPr>
        </p:nvGraphicFramePr>
        <p:xfrm>
          <a:off x="2133600" y="4677727"/>
          <a:ext cx="77216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6" imgW="2209680" imgH="444240" progId="Equation.3">
                  <p:embed/>
                </p:oleObj>
              </mc:Choice>
              <mc:Fallback>
                <p:oleObj name="Equation" r:id="rId6" imgW="2209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677727"/>
                        <a:ext cx="77216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8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ko-KR" dirty="0">
                <a:ea typeface="굴림" charset="-127"/>
              </a:rPr>
              <a:t>AdaBoosting (Adaptive Boosting)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74" y="951843"/>
            <a:ext cx="4800600" cy="193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674" y="951843"/>
            <a:ext cx="5788026" cy="588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7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ko-KR" dirty="0">
                <a:ea typeface="굴림" charset="-127"/>
              </a:rPr>
              <a:t>AdaBoosting (Adaptive Boosting)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AdaBoost.M1: </a:t>
            </a:r>
            <a:r>
              <a:rPr lang="en-US" altLang="ko-KR" b="0" dirty="0"/>
              <a:t>tree-based implementation </a:t>
            </a:r>
            <a:r>
              <a:rPr lang="en-US" altLang="ko-KR" b="0" dirty="0" smtClean="0"/>
              <a:t>of </a:t>
            </a:r>
            <a:r>
              <a:rPr lang="en-US" altLang="ko-KR" b="0" dirty="0" err="1" smtClean="0"/>
              <a:t>AdaBoost</a:t>
            </a:r>
            <a:r>
              <a:rPr lang="en-US" altLang="ko-KR" b="0" dirty="0" smtClean="0"/>
              <a:t> </a:t>
            </a:r>
            <a:r>
              <a:rPr lang="en-US" altLang="ko-KR" b="0" dirty="0"/>
              <a:t>for classification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37" y="2781300"/>
            <a:ext cx="6817037" cy="66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7" y="3761100"/>
            <a:ext cx="5626191" cy="30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37" y="4277362"/>
            <a:ext cx="3827748" cy="1737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1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file.scirp.org/Html/6-9101686%5Cf799e10c-50bd-48ec-9344-49d767083b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3102644"/>
            <a:ext cx="5511800" cy="30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Forests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Decision Trees-based Ensemble</a:t>
            </a:r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Bootstrap samples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 smtClean="0"/>
              <a:t>bootstrap sample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하게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독립</a:t>
            </a:r>
            <a:r>
              <a:rPr lang="en-US" altLang="ko-KR" dirty="0" smtClean="0"/>
              <a:t>)</a:t>
            </a:r>
            <a:r>
              <a:rPr lang="ko-KR" altLang="en-US" dirty="0" smtClean="0"/>
              <a:t> 변수 선택하여 </a:t>
            </a:r>
            <a:r>
              <a:rPr lang="en-US" altLang="ko-KR" dirty="0" smtClean="0"/>
              <a:t>tree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Pruning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Classification</a:t>
            </a:r>
            <a:r>
              <a:rPr lang="ko-KR" altLang="en-US" dirty="0" smtClean="0"/>
              <a:t>을 위해서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 </a:t>
            </a:r>
            <a:r>
              <a:rPr lang="en-US" altLang="ko-KR" dirty="0" smtClean="0"/>
              <a:t>Bagging 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voting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6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Forests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a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65781"/>
            <a:ext cx="7107857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 flipV="1">
            <a:off x="8699500" y="4787900"/>
            <a:ext cx="2311400" cy="2540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3180206"/>
            <a:ext cx="53340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Forests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283142"/>
            <a:ext cx="6720342" cy="1004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3551555"/>
            <a:ext cx="6655970" cy="29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4234814"/>
            <a:ext cx="7982012" cy="145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5562600" y="4962206"/>
            <a:ext cx="2286000" cy="308293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27960" y="5381307"/>
            <a:ext cx="2663240" cy="308293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5" idx="1"/>
          </p:cNvCxnSpPr>
          <p:nvPr/>
        </p:nvCxnSpPr>
        <p:spPr>
          <a:xfrm rot="10800000" flipH="1" flipV="1">
            <a:off x="942975" y="3699609"/>
            <a:ext cx="2184984" cy="1837590"/>
          </a:xfrm>
          <a:prstGeom prst="curvedConnector3">
            <a:avLst>
              <a:gd name="adj1" fmla="val -104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4" idx="3"/>
            <a:endCxn id="7" idx="3"/>
          </p:cNvCxnSpPr>
          <p:nvPr/>
        </p:nvCxnSpPr>
        <p:spPr>
          <a:xfrm>
            <a:off x="7663317" y="2785237"/>
            <a:ext cx="185283" cy="2331116"/>
          </a:xfrm>
          <a:prstGeom prst="curvedConnector3">
            <a:avLst>
              <a:gd name="adj1" fmla="val 2233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5349003"/>
            <a:ext cx="5600701" cy="144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5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7F088A-52B2-4318-95B8-4BDEBF0919C0}" type="slidenum">
              <a:rPr lang="ko-KR" altLang="en-US" smtClean="0"/>
              <a:pPr>
                <a:defRPr/>
              </a:pPr>
              <a:t>177</a:t>
            </a:fld>
            <a:endParaRPr lang="en-US" altLang="ko-KR" smtClean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ko-KR" sz="4000" kern="1200" dirty="0" smtClean="0">
                <a:ea typeface="굴림" charset="-127"/>
              </a:rPr>
              <a:t>EM Algorithm</a:t>
            </a:r>
            <a:endParaRPr lang="en-US" altLang="ko-KR" sz="4000" kern="1200" dirty="0">
              <a:ea typeface="굴림" charset="-127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10871200" cy="4419600"/>
          </a:xfrm>
        </p:spPr>
        <p:txBody>
          <a:bodyPr/>
          <a:lstStyle/>
          <a:p>
            <a:r>
              <a:rPr lang="en-US" altLang="ko-KR" sz="2800" dirty="0" smtClean="0">
                <a:ea typeface="굴림" charset="-127"/>
              </a:rPr>
              <a:t>Training </a:t>
            </a:r>
            <a:r>
              <a:rPr lang="en-US" altLang="ko-KR" dirty="0" smtClean="0">
                <a:ea typeface="굴림" charset="-127"/>
              </a:rPr>
              <a:t>data</a:t>
            </a:r>
            <a:r>
              <a:rPr lang="ko-KR" altLang="en-US" dirty="0" smtClean="0">
                <a:ea typeface="굴림" charset="-127"/>
              </a:rPr>
              <a:t>의 부족 문제</a:t>
            </a:r>
            <a:endParaRPr lang="en-US" altLang="ko-KR" dirty="0" smtClean="0">
              <a:ea typeface="굴림" charset="-127"/>
            </a:endParaRPr>
          </a:p>
          <a:p>
            <a:pPr lvl="1"/>
            <a:r>
              <a:rPr lang="en-US" altLang="ko-KR" dirty="0" smtClean="0">
                <a:ea typeface="굴림" charset="-127"/>
              </a:rPr>
              <a:t>Training data</a:t>
            </a:r>
            <a:r>
              <a:rPr lang="ko-KR" altLang="en-US" dirty="0" smtClean="0">
                <a:ea typeface="굴림" charset="-127"/>
              </a:rPr>
              <a:t>의 구축은 시간</a:t>
            </a:r>
            <a:r>
              <a:rPr lang="en-US" altLang="ko-KR" dirty="0" smtClean="0">
                <a:ea typeface="굴림" charset="-127"/>
              </a:rPr>
              <a:t>, </a:t>
            </a:r>
            <a:r>
              <a:rPr lang="ko-KR" altLang="en-US" dirty="0" smtClean="0">
                <a:ea typeface="굴림" charset="-127"/>
              </a:rPr>
              <a:t>비용이 많이 소요되는 작업</a:t>
            </a:r>
            <a:endParaRPr lang="en-US" altLang="ko-KR" dirty="0" smtClean="0">
              <a:ea typeface="굴림" charset="-127"/>
            </a:endParaRPr>
          </a:p>
          <a:p>
            <a:endParaRPr lang="en-US" altLang="ko-KR" u="sng" dirty="0" smtClean="0">
              <a:ea typeface="굴림" charset="-127"/>
            </a:endParaRPr>
          </a:p>
          <a:p>
            <a:r>
              <a:rPr lang="en-US" altLang="ko-KR" dirty="0" smtClean="0">
                <a:ea typeface="굴림" charset="-127"/>
              </a:rPr>
              <a:t>EM (Expectation-Maximization) algorithm</a:t>
            </a:r>
          </a:p>
          <a:p>
            <a:pPr lvl="1"/>
            <a:r>
              <a:rPr lang="ko-KR" altLang="en-US" dirty="0" smtClean="0">
                <a:ea typeface="굴림" charset="-127"/>
              </a:rPr>
              <a:t>적은 양의 </a:t>
            </a:r>
            <a:r>
              <a:rPr lang="en-US" altLang="ko-KR" dirty="0" smtClean="0">
                <a:ea typeface="굴림" charset="-127"/>
              </a:rPr>
              <a:t>labeled training data</a:t>
            </a:r>
            <a:r>
              <a:rPr lang="ko-KR" altLang="en-US" dirty="0" smtClean="0">
                <a:ea typeface="굴림" charset="-127"/>
              </a:rPr>
              <a:t>를 가지고 </a:t>
            </a:r>
            <a:r>
              <a:rPr lang="en-US" altLang="ko-KR" dirty="0" smtClean="0">
                <a:ea typeface="굴림" charset="-127"/>
              </a:rPr>
              <a:t>unlabeled training data</a:t>
            </a:r>
            <a:r>
              <a:rPr lang="ko-KR" altLang="en-US" dirty="0" smtClean="0">
                <a:ea typeface="굴림" charset="-127"/>
              </a:rPr>
              <a:t>를 반복적으로 </a:t>
            </a:r>
            <a:r>
              <a:rPr lang="en-US" altLang="ko-KR" dirty="0" smtClean="0">
                <a:ea typeface="굴림" charset="-127"/>
              </a:rPr>
              <a:t>labeling</a:t>
            </a:r>
          </a:p>
          <a:p>
            <a:pPr lvl="1"/>
            <a:r>
              <a:rPr lang="ko-KR" altLang="en-US" dirty="0" smtClean="0">
                <a:ea typeface="굴림" charset="-127"/>
              </a:rPr>
              <a:t>즉</a:t>
            </a:r>
            <a:r>
              <a:rPr lang="en-US" altLang="ko-KR" dirty="0" smtClean="0">
                <a:ea typeface="굴림" charset="-127"/>
              </a:rPr>
              <a:t>, labeled data</a:t>
            </a:r>
            <a:r>
              <a:rPr lang="ko-KR" altLang="en-US" dirty="0" smtClean="0">
                <a:ea typeface="굴림" charset="-127"/>
              </a:rPr>
              <a:t>를 중심으로 </a:t>
            </a:r>
            <a:r>
              <a:rPr lang="en-US" altLang="ko-KR" dirty="0" smtClean="0">
                <a:ea typeface="굴림" charset="-127"/>
              </a:rPr>
              <a:t>unlabeled training data</a:t>
            </a:r>
            <a:r>
              <a:rPr lang="ko-KR" altLang="en-US" dirty="0" smtClean="0">
                <a:ea typeface="굴림" charset="-127"/>
              </a:rPr>
              <a:t>를 </a:t>
            </a:r>
            <a:r>
              <a:rPr lang="en-US" altLang="ko-KR" dirty="0" smtClean="0">
                <a:ea typeface="굴림" charset="-127"/>
              </a:rPr>
              <a:t>clustering</a:t>
            </a:r>
            <a:endParaRPr lang="en-US" altLang="ko-KR" dirty="0">
              <a:ea typeface="굴림" charset="-127"/>
            </a:endParaRPr>
          </a:p>
          <a:p>
            <a:pPr lvl="1"/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79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E5C569-D745-4D61-B896-61859F5611B3}" type="slidenum">
              <a:rPr lang="ko-KR" altLang="en-US" smtClean="0"/>
              <a:pPr>
                <a:defRPr/>
              </a:pPr>
              <a:t>178</a:t>
            </a:fld>
            <a:endParaRPr lang="en-US" altLang="ko-KR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ko-KR" sz="4000" dirty="0">
                <a:ea typeface="굴림" charset="-127"/>
              </a:rPr>
              <a:t>EM </a:t>
            </a:r>
            <a:r>
              <a:rPr lang="en-US" altLang="ko-KR" sz="4000" dirty="0" smtClean="0">
                <a:ea typeface="굴림" charset="-127"/>
              </a:rPr>
              <a:t>Algorithm with Naïve Bayes</a:t>
            </a:r>
            <a:endParaRPr lang="en-US" altLang="ko-KR" sz="4000" kern="1200" dirty="0" smtClean="0">
              <a:solidFill>
                <a:srgbClr val="3333CC"/>
              </a:solidFill>
              <a:ea typeface="굴림" charset="-127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450581"/>
              </p:ext>
            </p:extLst>
          </p:nvPr>
        </p:nvGraphicFramePr>
        <p:xfrm>
          <a:off x="711200" y="1600200"/>
          <a:ext cx="5173663" cy="217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6" name="수식" r:id="rId4" imgW="2311200" imgH="1295280" progId="Equation.3">
                  <p:embed/>
                </p:oleObj>
              </mc:Choice>
              <mc:Fallback>
                <p:oleObj name="수식" r:id="rId4" imgW="231120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600200"/>
                        <a:ext cx="5173663" cy="217011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154256"/>
              </p:ext>
            </p:extLst>
          </p:nvPr>
        </p:nvGraphicFramePr>
        <p:xfrm>
          <a:off x="1117600" y="4953001"/>
          <a:ext cx="46736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7" name="Equation" r:id="rId6" imgW="1854000" imgH="520560" progId="Equation.3">
                  <p:embed/>
                </p:oleObj>
              </mc:Choice>
              <mc:Fallback>
                <p:oleObj name="Equation" r:id="rId6" imgW="18540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953001"/>
                        <a:ext cx="4673600" cy="98266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109903"/>
              </p:ext>
            </p:extLst>
          </p:nvPr>
        </p:nvGraphicFramePr>
        <p:xfrm>
          <a:off x="5892800" y="4953001"/>
          <a:ext cx="62992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8" name="Equation" r:id="rId8" imgW="2438280" imgH="507960" progId="Equation.3">
                  <p:embed/>
                </p:oleObj>
              </mc:Choice>
              <mc:Fallback>
                <p:oleObj name="Equation" r:id="rId8" imgW="24382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4953001"/>
                        <a:ext cx="6299200" cy="98266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6096000" y="1600200"/>
            <a:ext cx="6096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ko-KR" sz="2000" b="1" u="sng">
                <a:ea typeface="굴림" charset="-127"/>
              </a:rPr>
              <a:t>Classification model of NB classifiers</a:t>
            </a:r>
          </a:p>
          <a:p>
            <a:pPr eaLnBrk="1" hangingPunct="1"/>
            <a:r>
              <a:rPr lang="en-US" altLang="ko-KR">
                <a:ea typeface="굴림" charset="-127"/>
              </a:rPr>
              <a:t>    </a:t>
            </a:r>
            <a:r>
              <a:rPr lang="en-US" altLang="ko-KR" b="1">
                <a:ea typeface="굴림" charset="-127"/>
              </a:rPr>
              <a:t>- Class prior estimate</a:t>
            </a:r>
          </a:p>
          <a:p>
            <a:pPr eaLnBrk="1" hangingPunct="1"/>
            <a:r>
              <a:rPr lang="en-US" altLang="ko-KR" b="1">
                <a:ea typeface="굴림" charset="-127"/>
              </a:rPr>
              <a:t>     - Word probability estimate</a:t>
            </a: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352800" y="6019801"/>
          <a:ext cx="24384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9" name="Equation" r:id="rId10" imgW="1028520" imgH="241200" progId="Equation.3">
                  <p:embed/>
                </p:oleObj>
              </mc:Choice>
              <mc:Fallback>
                <p:oleObj name="Equation" r:id="rId10" imgW="1028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019801"/>
                        <a:ext cx="2438400" cy="4286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Oval 10"/>
          <p:cNvSpPr>
            <a:spLocks noChangeArrowheads="1"/>
          </p:cNvSpPr>
          <p:nvPr/>
        </p:nvSpPr>
        <p:spPr bwMode="auto">
          <a:xfrm>
            <a:off x="2336800" y="3200400"/>
            <a:ext cx="1117600" cy="6858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ko-KR" altLang="en-US">
              <a:ea typeface="굴림" charset="-127"/>
            </a:endParaRPr>
          </a:p>
        </p:txBody>
      </p:sp>
      <p:sp>
        <p:nvSpPr>
          <p:cNvPr id="7178" name="Oval 11"/>
          <p:cNvSpPr>
            <a:spLocks noChangeArrowheads="1"/>
          </p:cNvSpPr>
          <p:nvPr/>
        </p:nvSpPr>
        <p:spPr bwMode="auto">
          <a:xfrm>
            <a:off x="3556000" y="3200400"/>
            <a:ext cx="2235200" cy="7620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ko-KR" altLang="en-US">
              <a:ea typeface="굴림" charset="-127"/>
            </a:endParaRPr>
          </a:p>
        </p:txBody>
      </p:sp>
      <p:cxnSp>
        <p:nvCxnSpPr>
          <p:cNvPr id="7179" name="AutoShape 12"/>
          <p:cNvCxnSpPr>
            <a:cxnSpLocks noChangeShapeType="1"/>
            <a:stCxn id="7177" idx="3"/>
          </p:cNvCxnSpPr>
          <p:nvPr/>
        </p:nvCxnSpPr>
        <p:spPr bwMode="auto">
          <a:xfrm rot="16200000" flipH="1">
            <a:off x="2393686" y="3892286"/>
            <a:ext cx="1166812" cy="954616"/>
          </a:xfrm>
          <a:prstGeom prst="curvedConnector3">
            <a:avLst>
              <a:gd name="adj1" fmla="val 54287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AutoShape 13"/>
          <p:cNvCxnSpPr>
            <a:cxnSpLocks noChangeShapeType="1"/>
            <a:stCxn id="7178" idx="4"/>
          </p:cNvCxnSpPr>
          <p:nvPr/>
        </p:nvCxnSpPr>
        <p:spPr bwMode="auto">
          <a:xfrm rot="16200000" flipH="1">
            <a:off x="6362700" y="2273300"/>
            <a:ext cx="990600" cy="4368800"/>
          </a:xfrm>
          <a:prstGeom prst="curved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1" name="Rectangle 14"/>
          <p:cNvSpPr>
            <a:spLocks noChangeArrowheads="1"/>
          </p:cNvSpPr>
          <p:nvPr/>
        </p:nvSpPr>
        <p:spPr bwMode="auto">
          <a:xfrm>
            <a:off x="1016000" y="4419601"/>
            <a:ext cx="2155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ko-KR" b="1">
                <a:ea typeface="굴림" charset="-127"/>
              </a:rPr>
              <a:t>Class prior estimate</a:t>
            </a:r>
            <a:endParaRPr lang="ko-KR" altLang="en-US" b="1">
              <a:ea typeface="굴림" charset="-127"/>
            </a:endParaRPr>
          </a:p>
        </p:txBody>
      </p:sp>
      <p:sp>
        <p:nvSpPr>
          <p:cNvPr id="7182" name="Rectangle 15"/>
          <p:cNvSpPr>
            <a:spLocks noChangeArrowheads="1"/>
          </p:cNvSpPr>
          <p:nvPr/>
        </p:nvSpPr>
        <p:spPr bwMode="auto">
          <a:xfrm>
            <a:off x="5892800" y="4419601"/>
            <a:ext cx="27838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ko-KR" b="1">
                <a:ea typeface="굴림" charset="-127"/>
              </a:rPr>
              <a:t>Word probability estimate</a:t>
            </a:r>
            <a:endParaRPr lang="ko-KR" altLang="en-US" b="1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5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B0673-109F-4982-98A0-ABCC17FABE31}" type="slidenum">
              <a:rPr lang="ko-KR" altLang="en-US" smtClean="0"/>
              <a:pPr>
                <a:defRPr/>
              </a:pPr>
              <a:t>179</a:t>
            </a:fld>
            <a:endParaRPr lang="en-US" altLang="ko-KR" smtClean="0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914400" y="3048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>
              <a:defRPr/>
            </a:pPr>
            <a:r>
              <a:rPr lang="en-US" altLang="ko-KR" sz="4000" b="1" dirty="0">
                <a:latin typeface="+mj-lt"/>
                <a:ea typeface="굴림" charset="-127"/>
                <a:cs typeface="+mj-cs"/>
              </a:rPr>
              <a:t>EM Algorithm with Naïve Bayes</a:t>
            </a:r>
          </a:p>
        </p:txBody>
      </p:sp>
      <p:sp>
        <p:nvSpPr>
          <p:cNvPr id="8204" name="Text Box 29"/>
          <p:cNvSpPr txBox="1">
            <a:spLocks noChangeArrowheads="1"/>
          </p:cNvSpPr>
          <p:nvPr/>
        </p:nvSpPr>
        <p:spPr bwMode="auto">
          <a:xfrm>
            <a:off x="7112000" y="1676401"/>
            <a:ext cx="24112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ko-KR" sz="2000">
                <a:ea typeface="굴림" charset="-127"/>
              </a:rPr>
              <a:t>Unlabeled documents</a:t>
            </a:r>
          </a:p>
        </p:txBody>
      </p:sp>
      <p:grpSp>
        <p:nvGrpSpPr>
          <p:cNvPr id="8205" name="Group 34"/>
          <p:cNvGrpSpPr>
            <a:grpSpLocks/>
          </p:cNvGrpSpPr>
          <p:nvPr/>
        </p:nvGrpSpPr>
        <p:grpSpPr bwMode="auto">
          <a:xfrm>
            <a:off x="203200" y="1989138"/>
            <a:ext cx="8204200" cy="3878262"/>
            <a:chOff x="240" y="1109"/>
            <a:chExt cx="4596" cy="2720"/>
          </a:xfrm>
        </p:grpSpPr>
        <p:sp>
          <p:nvSpPr>
            <p:cNvPr id="8206" name="Rectangle 2"/>
            <p:cNvSpPr>
              <a:spLocks noChangeArrowheads="1"/>
            </p:cNvSpPr>
            <p:nvPr/>
          </p:nvSpPr>
          <p:spPr bwMode="auto">
            <a:xfrm>
              <a:off x="1100" y="1133"/>
              <a:ext cx="744" cy="16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sp>
          <p:nvSpPr>
            <p:cNvPr id="8207" name="AutoShape 3"/>
            <p:cNvSpPr>
              <a:spLocks noChangeArrowheads="1"/>
            </p:cNvSpPr>
            <p:nvPr/>
          </p:nvSpPr>
          <p:spPr bwMode="auto">
            <a:xfrm>
              <a:off x="2291" y="3143"/>
              <a:ext cx="1371" cy="68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latinLnBrk="1" hangingPunct="1"/>
              <a:endParaRPr kumimoji="1" lang="en-US" altLang="ko-KR" sz="1200" b="1">
                <a:latin typeface="Garamond" pitchFamily="18" charset="0"/>
                <a:ea typeface="굴림" charset="-127"/>
              </a:endParaRPr>
            </a:p>
          </p:txBody>
        </p:sp>
        <p:sp>
          <p:nvSpPr>
            <p:cNvPr id="8208" name="AutoShape 6"/>
            <p:cNvSpPr>
              <a:spLocks noChangeArrowheads="1"/>
            </p:cNvSpPr>
            <p:nvPr/>
          </p:nvSpPr>
          <p:spPr bwMode="auto">
            <a:xfrm>
              <a:off x="2330" y="1109"/>
              <a:ext cx="1254" cy="68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latinLnBrk="1" hangingPunct="1"/>
              <a:endParaRPr kumimoji="1" lang="en-US" altLang="ko-KR" sz="1200" b="1">
                <a:latin typeface="Garamond" pitchFamily="18" charset="0"/>
                <a:ea typeface="굴림" charset="-127"/>
              </a:endParaRPr>
            </a:p>
          </p:txBody>
        </p:sp>
        <p:graphicFrame>
          <p:nvGraphicFramePr>
            <p:cNvPr id="8196" name="Object 4"/>
            <p:cNvGraphicFramePr>
              <a:graphicFrameLocks noChangeAspect="1"/>
            </p:cNvGraphicFramePr>
            <p:nvPr/>
          </p:nvGraphicFramePr>
          <p:xfrm>
            <a:off x="4231" y="1145"/>
            <a:ext cx="60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8" name="MathType Equation" r:id="rId4" imgW="215640" imgH="164880" progId="Equation">
                    <p:embed/>
                  </p:oleObj>
                </mc:Choice>
                <mc:Fallback>
                  <p:oleObj name="MathType Equation" r:id="rId4" imgW="215640" imgH="16488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1" y="1145"/>
                          <a:ext cx="605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9" name="AutoShape 9"/>
            <p:cNvSpPr>
              <a:spLocks noChangeArrowheads="1"/>
            </p:cNvSpPr>
            <p:nvPr/>
          </p:nvSpPr>
          <p:spPr bwMode="auto">
            <a:xfrm flipV="1">
              <a:off x="1351" y="2889"/>
              <a:ext cx="549" cy="762"/>
            </a:xfrm>
            <a:custGeom>
              <a:avLst/>
              <a:gdLst>
                <a:gd name="T0" fmla="*/ 384 w 21600"/>
                <a:gd name="T1" fmla="*/ 0 h 21600"/>
                <a:gd name="T2" fmla="*/ 384 w 21600"/>
                <a:gd name="T3" fmla="*/ 429 h 21600"/>
                <a:gd name="T4" fmla="*/ 82 w 21600"/>
                <a:gd name="T5" fmla="*/ 762 h 21600"/>
                <a:gd name="T6" fmla="*/ 549 w 21600"/>
                <a:gd name="T7" fmla="*/ 214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3 w 21600"/>
                <a:gd name="T13" fmla="*/ 2920 h 21600"/>
                <a:gd name="T14" fmla="*/ 18216 w 21600"/>
                <a:gd name="T15" fmla="*/ 92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sp>
          <p:nvSpPr>
            <p:cNvPr id="8210" name="AutoShape 10"/>
            <p:cNvSpPr>
              <a:spLocks noChangeArrowheads="1"/>
            </p:cNvSpPr>
            <p:nvPr/>
          </p:nvSpPr>
          <p:spPr bwMode="auto">
            <a:xfrm>
              <a:off x="2722" y="2852"/>
              <a:ext cx="470" cy="182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sp>
          <p:nvSpPr>
            <p:cNvPr id="8211" name="AutoShape 11"/>
            <p:cNvSpPr>
              <a:spLocks noChangeArrowheads="1"/>
            </p:cNvSpPr>
            <p:nvPr/>
          </p:nvSpPr>
          <p:spPr bwMode="auto">
            <a:xfrm>
              <a:off x="2761" y="1908"/>
              <a:ext cx="470" cy="182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graphicFrame>
          <p:nvGraphicFramePr>
            <p:cNvPr id="8197" name="Object 5"/>
            <p:cNvGraphicFramePr>
              <a:graphicFrameLocks noChangeAspect="1"/>
            </p:cNvGraphicFramePr>
            <p:nvPr/>
          </p:nvGraphicFramePr>
          <p:xfrm>
            <a:off x="1217" y="1188"/>
            <a:ext cx="463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9" name="MathType Equation" r:id="rId6" imgW="215640" imgH="164880" progId="Equation">
                    <p:embed/>
                  </p:oleObj>
                </mc:Choice>
                <mc:Fallback>
                  <p:oleObj name="MathType Equation" r:id="rId6" imgW="215640" imgH="16488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7" y="1188"/>
                          <a:ext cx="463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2" name="AutoShape 13"/>
            <p:cNvSpPr>
              <a:spLocks noChangeArrowheads="1"/>
            </p:cNvSpPr>
            <p:nvPr/>
          </p:nvSpPr>
          <p:spPr bwMode="auto">
            <a:xfrm>
              <a:off x="3779" y="1254"/>
              <a:ext cx="275" cy="400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sp>
          <p:nvSpPr>
            <p:cNvPr id="8213" name="AutoShape 14"/>
            <p:cNvSpPr>
              <a:spLocks noChangeArrowheads="1"/>
            </p:cNvSpPr>
            <p:nvPr/>
          </p:nvSpPr>
          <p:spPr bwMode="auto">
            <a:xfrm>
              <a:off x="1900" y="1254"/>
              <a:ext cx="274" cy="400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sp>
          <p:nvSpPr>
            <p:cNvPr id="8214" name="Rectangle 15"/>
            <p:cNvSpPr>
              <a:spLocks noChangeArrowheads="1"/>
            </p:cNvSpPr>
            <p:nvPr/>
          </p:nvSpPr>
          <p:spPr bwMode="auto">
            <a:xfrm>
              <a:off x="1156" y="2199"/>
              <a:ext cx="639" cy="5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ko-KR" altLang="en-US">
                <a:ea typeface="굴림" charset="-127"/>
              </a:endParaRPr>
            </a:p>
          </p:txBody>
        </p:sp>
        <p:graphicFrame>
          <p:nvGraphicFramePr>
            <p:cNvPr id="8198" name="Object 6"/>
            <p:cNvGraphicFramePr>
              <a:graphicFrameLocks noChangeAspect="1"/>
            </p:cNvGraphicFramePr>
            <p:nvPr/>
          </p:nvGraphicFramePr>
          <p:xfrm>
            <a:off x="1213" y="2242"/>
            <a:ext cx="569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0" name="MathType Equation" r:id="rId8" imgW="203040" imgH="164880" progId="Equation">
                    <p:embed/>
                  </p:oleObj>
                </mc:Choice>
                <mc:Fallback>
                  <p:oleObj name="MathType Equation" r:id="rId8" imgW="203040" imgH="16488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3" y="2242"/>
                          <a:ext cx="569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5" name="Text Box 20"/>
            <p:cNvSpPr txBox="1">
              <a:spLocks noChangeArrowheads="1"/>
            </p:cNvSpPr>
            <p:nvPr/>
          </p:nvSpPr>
          <p:spPr bwMode="auto">
            <a:xfrm>
              <a:off x="1870" y="1875"/>
              <a:ext cx="434" cy="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latinLnBrk="1" hangingPunct="1"/>
              <a:r>
                <a:rPr kumimoji="1" lang="en-US" altLang="ko-KR">
                  <a:solidFill>
                    <a:schemeClr val="bg1"/>
                  </a:solidFill>
                  <a:ea typeface="굴림" charset="-127"/>
                </a:rPr>
                <a:t>E-step</a:t>
              </a:r>
            </a:p>
          </p:txBody>
        </p:sp>
        <p:sp>
          <p:nvSpPr>
            <p:cNvPr id="8216" name="Text Box 21"/>
            <p:cNvSpPr txBox="1">
              <a:spLocks noChangeArrowheads="1"/>
            </p:cNvSpPr>
            <p:nvPr/>
          </p:nvSpPr>
          <p:spPr bwMode="auto">
            <a:xfrm>
              <a:off x="3600" y="2884"/>
              <a:ext cx="470" cy="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latinLnBrk="1" hangingPunct="1"/>
              <a:r>
                <a:rPr kumimoji="1" lang="en-US" altLang="ko-KR">
                  <a:solidFill>
                    <a:schemeClr val="bg1"/>
                  </a:solidFill>
                  <a:ea typeface="굴림" charset="-127"/>
                </a:rPr>
                <a:t>M-step</a:t>
              </a:r>
            </a:p>
          </p:txBody>
        </p:sp>
        <p:sp>
          <p:nvSpPr>
            <p:cNvPr id="8217" name="Text Box 22"/>
            <p:cNvSpPr txBox="1">
              <a:spLocks noChangeArrowheads="1"/>
            </p:cNvSpPr>
            <p:nvPr/>
          </p:nvSpPr>
          <p:spPr bwMode="auto">
            <a:xfrm>
              <a:off x="240" y="2284"/>
              <a:ext cx="720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latinLnBrk="1" hangingPunct="1"/>
              <a:r>
                <a:rPr kumimoji="1" lang="en-US" altLang="ko-KR" sz="1200" b="1" i="1">
                  <a:ea typeface="굴림" charset="-127"/>
                </a:rPr>
                <a:t>Initial</a:t>
              </a:r>
            </a:p>
            <a:p>
              <a:pPr eaLnBrk="1" latinLnBrk="1" hangingPunct="1"/>
              <a:r>
                <a:rPr kumimoji="1" lang="en-US" altLang="ko-KR" sz="1200" b="1" i="1">
                  <a:ea typeface="굴림" charset="-127"/>
                </a:rPr>
                <a:t>Training</a:t>
              </a:r>
            </a:p>
            <a:p>
              <a:pPr eaLnBrk="1" latinLnBrk="1" hangingPunct="1"/>
              <a:r>
                <a:rPr kumimoji="1" lang="en-US" altLang="ko-KR" sz="1200" b="1" i="1">
                  <a:ea typeface="굴림" charset="-127"/>
                </a:rPr>
                <a:t>Set</a:t>
              </a:r>
            </a:p>
          </p:txBody>
        </p:sp>
        <p:sp>
          <p:nvSpPr>
            <p:cNvPr id="8218" name="Line 23"/>
            <p:cNvSpPr>
              <a:spLocks noChangeShapeType="1"/>
            </p:cNvSpPr>
            <p:nvPr/>
          </p:nvSpPr>
          <p:spPr bwMode="auto">
            <a:xfrm>
              <a:off x="960" y="2380"/>
              <a:ext cx="1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aphicFrame>
          <p:nvGraphicFramePr>
            <p:cNvPr id="8199" name="Object 7"/>
            <p:cNvGraphicFramePr>
              <a:graphicFrameLocks noChangeAspect="1"/>
            </p:cNvGraphicFramePr>
            <p:nvPr/>
          </p:nvGraphicFramePr>
          <p:xfrm>
            <a:off x="2578" y="1173"/>
            <a:ext cx="741" cy="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1" name="Microsoft Equation" r:id="rId10" imgW="253800" imgH="215640" progId="Equation">
                    <p:embed/>
                  </p:oleObj>
                </mc:Choice>
                <mc:Fallback>
                  <p:oleObj name="Microsoft Equation" r:id="rId10" imgW="253800" imgH="21564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8" y="1173"/>
                          <a:ext cx="741" cy="5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8"/>
            <p:cNvGraphicFramePr>
              <a:graphicFrameLocks noChangeAspect="1"/>
            </p:cNvGraphicFramePr>
            <p:nvPr/>
          </p:nvGraphicFramePr>
          <p:xfrm>
            <a:off x="2640" y="2153"/>
            <a:ext cx="1488" cy="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2" name="Equation" r:id="rId12" imgW="1015920" imgH="431640" progId="Equation.DSMT4">
                    <p:embed/>
                  </p:oleObj>
                </mc:Choice>
                <mc:Fallback>
                  <p:oleObj name="Equation" r:id="rId12" imgW="101592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153"/>
                          <a:ext cx="1488" cy="6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1" name="Object 9"/>
            <p:cNvGraphicFramePr>
              <a:graphicFrameLocks noChangeAspect="1"/>
            </p:cNvGraphicFramePr>
            <p:nvPr/>
          </p:nvGraphicFramePr>
          <p:xfrm>
            <a:off x="2751" y="3241"/>
            <a:ext cx="518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3" name="MathType Equation" r:id="rId14" imgW="177480" imgH="190440" progId="Equation">
                    <p:embed/>
                  </p:oleObj>
                </mc:Choice>
                <mc:Fallback>
                  <p:oleObj name="MathType Equation" r:id="rId14" imgW="177480" imgH="19044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1" y="3241"/>
                          <a:ext cx="518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9" name="Text Box 30"/>
            <p:cNvSpPr txBox="1">
              <a:spLocks noChangeArrowheads="1"/>
            </p:cNvSpPr>
            <p:nvPr/>
          </p:nvSpPr>
          <p:spPr bwMode="auto">
            <a:xfrm>
              <a:off x="3072" y="3267"/>
              <a:ext cx="5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ko-KR" i="1">
                  <a:ea typeface="굴림" charset="-127"/>
                </a:rPr>
                <a:t>Learner</a:t>
              </a:r>
            </a:p>
          </p:txBody>
        </p:sp>
        <p:sp>
          <p:nvSpPr>
            <p:cNvPr id="8220" name="Text Box 31"/>
            <p:cNvSpPr txBox="1">
              <a:spLocks noChangeArrowheads="1"/>
            </p:cNvSpPr>
            <p:nvPr/>
          </p:nvSpPr>
          <p:spPr bwMode="auto">
            <a:xfrm>
              <a:off x="2928" y="1204"/>
              <a:ext cx="606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ko-KR" i="1">
                  <a:ea typeface="굴림" charset="-127"/>
                </a:rPr>
                <a:t>Classifier</a:t>
              </a:r>
            </a:p>
          </p:txBody>
        </p:sp>
        <p:sp>
          <p:nvSpPr>
            <p:cNvPr id="8221" name="Text Box 32"/>
            <p:cNvSpPr txBox="1">
              <a:spLocks noChangeArrowheads="1"/>
            </p:cNvSpPr>
            <p:nvPr/>
          </p:nvSpPr>
          <p:spPr bwMode="auto">
            <a:xfrm>
              <a:off x="1104" y="1493"/>
              <a:ext cx="478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ko-KR" sz="1200">
                  <a:ea typeface="굴림" charset="-127"/>
                </a:rPr>
                <a:t>Classified </a:t>
              </a:r>
            </a:p>
            <a:p>
              <a:pPr eaLnBrk="1" hangingPunct="1"/>
              <a:r>
                <a:rPr lang="en-US" altLang="ko-KR" sz="1200">
                  <a:ea typeface="굴림" charset="-127"/>
                </a:rPr>
                <a:t>documents</a:t>
              </a:r>
            </a:p>
          </p:txBody>
        </p:sp>
      </p:grp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7112000" y="5181601"/>
          <a:ext cx="49784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4" name="Equation" r:id="rId16" imgW="2108160" imgH="304560" progId="Equation.3">
                  <p:embed/>
                </p:oleObj>
              </mc:Choice>
              <mc:Fallback>
                <p:oleObj name="Equation" r:id="rId16" imgW="21081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5181601"/>
                        <a:ext cx="49784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7112000" y="5943600"/>
          <a:ext cx="293793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5" name="Equation" r:id="rId18" imgW="1244520" imgH="241200" progId="Equation.3">
                  <p:embed/>
                </p:oleObj>
              </mc:Choice>
              <mc:Fallback>
                <p:oleObj name="Equation" r:id="rId18" imgW="1244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5943600"/>
                        <a:ext cx="293793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7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5A95-08E9-4321-AB45-00DC1AEC26F1}" type="datetime1">
              <a:rPr lang="ko-KR" altLang="en-US" sz="1600"/>
              <a:pPr/>
              <a:t>2018-09-28</a:t>
            </a:fld>
            <a:endParaRPr lang="ko-KR" altLang="ko-KR" sz="1600"/>
          </a:p>
        </p:txBody>
      </p:sp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565040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8821" y="990546"/>
            <a:ext cx="7848600" cy="5105400"/>
          </a:xfrm>
        </p:spPr>
        <p:txBody>
          <a:bodyPr/>
          <a:lstStyle/>
          <a:p>
            <a:r>
              <a:rPr lang="ko-KR" altLang="en-US" sz="2800" b="1" dirty="0" smtClean="0"/>
              <a:t>예</a:t>
            </a:r>
            <a:r>
              <a:rPr lang="en-US" altLang="ko-KR" sz="2800" b="1" dirty="0" smtClean="0"/>
              <a:t>) OR </a:t>
            </a:r>
            <a:r>
              <a:rPr lang="ko-KR" altLang="en-US" sz="2800" b="1" dirty="0" smtClean="0"/>
              <a:t>분류 문제</a:t>
            </a:r>
            <a:endParaRPr lang="en-US" altLang="ko-KR" sz="2800" b="1" dirty="0"/>
          </a:p>
          <a:p>
            <a:endParaRPr lang="en-US" altLang="ko-KR" sz="2400" dirty="0"/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auto">
          <a:xfrm>
            <a:off x="1969720" y="1567936"/>
            <a:ext cx="29979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/>
              <a:t>w</a:t>
            </a:r>
            <a:r>
              <a:rPr lang="en-US" altLang="ko-KR" dirty="0"/>
              <a:t>(0)=(-0.5,0.75)</a:t>
            </a:r>
            <a:r>
              <a:rPr lang="en-US" altLang="ko-KR" baseline="30000" dirty="0"/>
              <a:t>T</a:t>
            </a:r>
            <a:r>
              <a:rPr lang="en-US" altLang="ko-KR" dirty="0"/>
              <a:t>, b(0)=0.375</a:t>
            </a:r>
          </a:p>
        </p:txBody>
      </p:sp>
      <p:sp>
        <p:nvSpPr>
          <p:cNvPr id="299013" name="Rectangle 5"/>
          <p:cNvSpPr>
            <a:spLocks noChangeArrowheads="1"/>
          </p:cNvSpPr>
          <p:nvPr/>
        </p:nvSpPr>
        <p:spPr bwMode="auto">
          <a:xfrm>
            <a:off x="2027081" y="1916798"/>
            <a:ext cx="26260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ko-KR" i="1"/>
              <a:t>d</a:t>
            </a:r>
            <a:r>
              <a:rPr lang="en-US" altLang="ko-KR"/>
              <a:t>(</a:t>
            </a:r>
            <a:r>
              <a:rPr lang="en-US" altLang="ko-KR" b="1"/>
              <a:t>x</a:t>
            </a:r>
            <a:r>
              <a:rPr lang="en-US" altLang="ko-KR"/>
              <a:t>)= -0.5</a:t>
            </a:r>
            <a:r>
              <a:rPr lang="en-US" altLang="ko-KR" i="1"/>
              <a:t>x</a:t>
            </a:r>
            <a:r>
              <a:rPr lang="en-US" altLang="ko-KR" baseline="-25000"/>
              <a:t>1</a:t>
            </a:r>
            <a:r>
              <a:rPr lang="en-US" altLang="ko-KR"/>
              <a:t>+0.75</a:t>
            </a:r>
            <a:r>
              <a:rPr lang="en-US" altLang="ko-KR" i="1"/>
              <a:t>x</a:t>
            </a:r>
            <a:r>
              <a:rPr lang="en-US" altLang="ko-KR" baseline="-25000"/>
              <a:t>2</a:t>
            </a:r>
            <a:r>
              <a:rPr lang="en-US" altLang="ko-KR"/>
              <a:t>+0.375</a:t>
            </a:r>
          </a:p>
          <a:p>
            <a:pPr algn="ctr"/>
            <a:r>
              <a:rPr lang="en-US" altLang="ko-KR" i="1"/>
              <a:t>Y</a:t>
            </a:r>
            <a:r>
              <a:rPr lang="en-US" altLang="ko-KR"/>
              <a:t>={</a:t>
            </a:r>
            <a:r>
              <a:rPr lang="en-US" altLang="ko-KR" b="1"/>
              <a:t>a</a:t>
            </a:r>
            <a:r>
              <a:rPr lang="en-US" altLang="ko-KR"/>
              <a:t>, </a:t>
            </a:r>
            <a:r>
              <a:rPr lang="en-US" altLang="ko-KR" b="1"/>
              <a:t>b</a:t>
            </a:r>
            <a:r>
              <a:rPr lang="en-US" altLang="ko-KR"/>
              <a:t>}</a:t>
            </a:r>
          </a:p>
        </p:txBody>
      </p:sp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977901" y="2888606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 sz="2400"/>
          </a:p>
        </p:txBody>
      </p:sp>
      <p:graphicFrame>
        <p:nvGraphicFramePr>
          <p:cNvPr id="2990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84680"/>
              </p:ext>
            </p:extLst>
          </p:nvPr>
        </p:nvGraphicFramePr>
        <p:xfrm>
          <a:off x="2362200" y="2514600"/>
          <a:ext cx="43434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" name="Equation" r:id="rId3" imgW="3556000" imgH="622300" progId="Equation.3">
                  <p:embed/>
                </p:oleObj>
              </mc:Choice>
              <mc:Fallback>
                <p:oleObj name="Equation" r:id="rId3" imgW="35560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514600"/>
                        <a:ext cx="4343400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2043913" y="3364598"/>
            <a:ext cx="2592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ko-KR" i="1"/>
              <a:t>d</a:t>
            </a:r>
            <a:r>
              <a:rPr lang="en-US" altLang="ko-KR"/>
              <a:t>(</a:t>
            </a:r>
            <a:r>
              <a:rPr lang="en-US" altLang="ko-KR" b="1"/>
              <a:t>x</a:t>
            </a:r>
            <a:r>
              <a:rPr lang="en-US" altLang="ko-KR"/>
              <a:t>)= -0.1</a:t>
            </a:r>
            <a:r>
              <a:rPr lang="en-US" altLang="ko-KR" i="1"/>
              <a:t>x</a:t>
            </a:r>
            <a:r>
              <a:rPr lang="en-US" altLang="ko-KR" baseline="-25000"/>
              <a:t>1</a:t>
            </a:r>
            <a:r>
              <a:rPr lang="en-US" altLang="ko-KR"/>
              <a:t>+0.75</a:t>
            </a:r>
            <a:r>
              <a:rPr lang="en-US" altLang="ko-KR" i="1"/>
              <a:t>x</a:t>
            </a:r>
            <a:r>
              <a:rPr lang="en-US" altLang="ko-KR" baseline="-25000"/>
              <a:t>2</a:t>
            </a:r>
            <a:r>
              <a:rPr lang="en-US" altLang="ko-KR"/>
              <a:t>+0.375</a:t>
            </a:r>
          </a:p>
          <a:p>
            <a:pPr algn="ctr"/>
            <a:r>
              <a:rPr lang="en-US" altLang="ko-KR" i="1"/>
              <a:t>Y</a:t>
            </a:r>
            <a:r>
              <a:rPr lang="en-US" altLang="ko-KR"/>
              <a:t>={</a:t>
            </a:r>
            <a:r>
              <a:rPr lang="en-US" altLang="ko-KR" b="1"/>
              <a:t>a</a:t>
            </a:r>
            <a:r>
              <a:rPr lang="en-US" altLang="ko-KR"/>
              <a:t>}</a:t>
            </a: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977901" y="2888606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 sz="2400"/>
          </a:p>
        </p:txBody>
      </p:sp>
      <p:graphicFrame>
        <p:nvGraphicFramePr>
          <p:cNvPr id="2990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53123"/>
              </p:ext>
            </p:extLst>
          </p:nvPr>
        </p:nvGraphicFramePr>
        <p:xfrm>
          <a:off x="2362200" y="4038601"/>
          <a:ext cx="33528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" name="Equation" r:id="rId5" imgW="2832100" imgH="622300" progId="Equation.3">
                  <p:embed/>
                </p:oleObj>
              </mc:Choice>
              <mc:Fallback>
                <p:oleObj name="Equation" r:id="rId5" imgW="28321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038601"/>
                        <a:ext cx="335280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21" name="Line 13"/>
          <p:cNvSpPr>
            <a:spLocks noChangeShapeType="1"/>
          </p:cNvSpPr>
          <p:nvPr/>
        </p:nvSpPr>
        <p:spPr bwMode="auto">
          <a:xfrm>
            <a:off x="3048000" y="5029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ko-KR" altLang="en-US" sz="2400"/>
          </a:p>
        </p:txBody>
      </p:sp>
      <p:sp>
        <p:nvSpPr>
          <p:cNvPr id="299022" name="Rectangle 14"/>
          <p:cNvSpPr>
            <a:spLocks noChangeArrowheads="1"/>
          </p:cNvSpPr>
          <p:nvPr/>
        </p:nvSpPr>
        <p:spPr bwMode="auto">
          <a:xfrm>
            <a:off x="1511300" y="1949451"/>
            <a:ext cx="4924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/>
              <a:t>①</a:t>
            </a:r>
          </a:p>
        </p:txBody>
      </p:sp>
      <p:sp>
        <p:nvSpPr>
          <p:cNvPr id="299023" name="Rectangle 15"/>
          <p:cNvSpPr>
            <a:spLocks noChangeArrowheads="1"/>
          </p:cNvSpPr>
          <p:nvPr/>
        </p:nvSpPr>
        <p:spPr bwMode="auto">
          <a:xfrm>
            <a:off x="1487488" y="3394076"/>
            <a:ext cx="4924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/>
              <a:t>②</a:t>
            </a:r>
          </a:p>
        </p:txBody>
      </p:sp>
      <p:pic>
        <p:nvPicPr>
          <p:cNvPr id="299028" name="Picture 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7543800" y="2043112"/>
            <a:ext cx="4038600" cy="2986088"/>
          </a:xfrm>
        </p:spPr>
      </p:pic>
      <p:sp>
        <p:nvSpPr>
          <p:cNvPr id="16" name="모서리가 둥근 직사각형 15"/>
          <p:cNvSpPr/>
          <p:nvPr/>
        </p:nvSpPr>
        <p:spPr>
          <a:xfrm>
            <a:off x="7543800" y="4785953"/>
            <a:ext cx="3429000" cy="312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969720" y="1949451"/>
            <a:ext cx="5053380" cy="1400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69720" y="3421709"/>
            <a:ext cx="5053380" cy="1400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92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EM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upclass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활용</a:t>
            </a:r>
            <a:r>
              <a:rPr lang="en-US" altLang="ko-KR" dirty="0" smtClean="0"/>
              <a:t>: Iris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98" y="2212974"/>
            <a:ext cx="9848027" cy="195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9148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EM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2289174"/>
            <a:ext cx="8847843" cy="163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45200" y="1530866"/>
            <a:ext cx="5216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전체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data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중에서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1/5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비율의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training data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생성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410200" y="2501900"/>
            <a:ext cx="2171700" cy="342900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4" idx="2"/>
          </p:cNvCxnSpPr>
          <p:nvPr/>
        </p:nvCxnSpPr>
        <p:spPr>
          <a:xfrm rot="5400000" flipH="1" flipV="1">
            <a:off x="7289286" y="1137740"/>
            <a:ext cx="570924" cy="2157397"/>
          </a:xfrm>
          <a:prstGeom prst="curvedConnector3">
            <a:avLst>
              <a:gd name="adj1" fmla="val 50000"/>
            </a:avLst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885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EM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a model using Labeled and Unlabeled data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409824"/>
            <a:ext cx="10431477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685800" y="2984500"/>
            <a:ext cx="9664700" cy="635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55762" y="450850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EM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과정 수행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구부러진 연결선 7"/>
          <p:cNvCxnSpPr>
            <a:endCxn id="6" idx="0"/>
          </p:cNvCxnSpPr>
          <p:nvPr/>
        </p:nvCxnSpPr>
        <p:spPr>
          <a:xfrm rot="16200000" flipH="1">
            <a:off x="4110366" y="3033389"/>
            <a:ext cx="1492248" cy="145797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056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EM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2400300"/>
            <a:ext cx="8317442" cy="184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8738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EM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Decision Tree</a:t>
            </a:r>
            <a:r>
              <a:rPr lang="ko-KR" altLang="en-US" dirty="0" smtClean="0"/>
              <a:t>와의 비교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276474"/>
            <a:ext cx="8984594" cy="345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024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Learning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" y="1527048"/>
            <a:ext cx="5486400" cy="4599432"/>
          </a:xfrm>
        </p:spPr>
        <p:txBody>
          <a:bodyPr/>
          <a:lstStyle/>
          <a:p>
            <a:r>
              <a:rPr lang="en-US" altLang="ko-KR" dirty="0" smtClean="0"/>
              <a:t>Pool-based Active Learning</a:t>
            </a:r>
          </a:p>
          <a:p>
            <a:pPr lvl="1"/>
            <a:r>
              <a:rPr lang="en-US" altLang="ko-KR" dirty="0" smtClean="0"/>
              <a:t>Training</a:t>
            </a:r>
            <a:r>
              <a:rPr lang="ko-KR" altLang="en-US" dirty="0" smtClean="0"/>
              <a:t>을 목적으로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할 데이터를 쌓아두고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중에서 </a:t>
            </a:r>
            <a:r>
              <a:rPr lang="en-US" altLang="ko-KR" dirty="0" smtClean="0"/>
              <a:t>learning</a:t>
            </a:r>
            <a:r>
              <a:rPr lang="ko-KR" altLang="en-US" dirty="0" smtClean="0"/>
              <a:t>에 도움이 되는 데이터만을 선택하여 </a:t>
            </a:r>
            <a:r>
              <a:rPr lang="en-US" altLang="ko-KR" dirty="0" smtClean="0"/>
              <a:t>labeling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1658764"/>
            <a:ext cx="5824074" cy="39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Uncertainty-based Active Learning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2" y="2266950"/>
            <a:ext cx="9339419" cy="30670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899400" y="2625090"/>
            <a:ext cx="977900" cy="2048510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92300" y="2625090"/>
            <a:ext cx="3517900" cy="2048510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27800" y="5608320"/>
            <a:ext cx="474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분류결정 </a:t>
            </a:r>
            <a:r>
              <a:rPr lang="en-US" altLang="ko-KR" dirty="0" smtClean="0"/>
              <a:t>boundary </a:t>
            </a:r>
            <a:r>
              <a:rPr lang="ko-KR" altLang="en-US" dirty="0" smtClean="0"/>
              <a:t>근처에 있는 데이터를 </a:t>
            </a:r>
            <a:endParaRPr lang="en-US" altLang="ko-KR" dirty="0" smtClean="0"/>
          </a:p>
          <a:p>
            <a:r>
              <a:rPr lang="en-US" altLang="ko-KR" dirty="0" smtClean="0"/>
              <a:t>Labeling</a:t>
            </a:r>
            <a:r>
              <a:rPr lang="ko-KR" altLang="en-US" dirty="0" smtClean="0"/>
              <a:t>하는 것이 </a:t>
            </a:r>
            <a:r>
              <a:rPr lang="en-US" altLang="ko-KR" dirty="0" smtClean="0"/>
              <a:t>model </a:t>
            </a:r>
            <a:r>
              <a:rPr lang="ko-KR" altLang="en-US" dirty="0" smtClean="0"/>
              <a:t>개선에 큰 도움이 됨 </a:t>
            </a:r>
            <a:endParaRPr lang="ko-KR" altLang="en-US" dirty="0"/>
          </a:p>
        </p:txBody>
      </p:sp>
      <p:cxnSp>
        <p:nvCxnSpPr>
          <p:cNvPr id="9" name="구부러진 연결선 8"/>
          <p:cNvCxnSpPr>
            <a:stCxn id="5" idx="4"/>
            <a:endCxn id="7" idx="0"/>
          </p:cNvCxnSpPr>
          <p:nvPr/>
        </p:nvCxnSpPr>
        <p:spPr>
          <a:xfrm rot="16200000" flipH="1">
            <a:off x="8177017" y="4884932"/>
            <a:ext cx="934720" cy="51205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2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Uncertainty-based Active </a:t>
            </a:r>
            <a:r>
              <a:rPr lang="en-US" altLang="ko-KR" dirty="0" smtClean="0"/>
              <a:t>Learning</a:t>
            </a:r>
          </a:p>
          <a:p>
            <a:pPr lvl="1"/>
            <a:r>
              <a:rPr lang="en-US" altLang="ko-KR" dirty="0" smtClean="0"/>
              <a:t>Classification Uncertainty</a:t>
            </a:r>
            <a:r>
              <a:rPr lang="ko-KR" altLang="en-US" dirty="0" smtClean="0"/>
              <a:t>의 정의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d</a:t>
            </a:r>
            <a:r>
              <a:rPr lang="ko-KR" altLang="en-US" dirty="0" smtClean="0"/>
              <a:t>를 주어진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에 근거하여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집합 </a:t>
            </a:r>
            <a:r>
              <a:rPr lang="en-US" altLang="ko-KR" dirty="0" smtClean="0"/>
              <a:t>C={c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c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dirty="0" err="1" smtClean="0"/>
              <a:t>c</a:t>
            </a:r>
            <a:r>
              <a:rPr lang="en-US" altLang="ko-KR" baseline="-25000" dirty="0" err="1" smtClean="0"/>
              <a:t>|c</a:t>
            </a:r>
            <a:r>
              <a:rPr lang="en-US" altLang="ko-KR" baseline="-25000" dirty="0" smtClean="0"/>
              <a:t>|</a:t>
            </a:r>
            <a:r>
              <a:rPr lang="en-US" altLang="ko-KR" dirty="0" smtClean="0"/>
              <a:t>}</a:t>
            </a:r>
            <a:r>
              <a:rPr lang="ko-KR" altLang="en-US" dirty="0" smtClean="0"/>
              <a:t>의 원소 중의 하나로 분류한다고 가정할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속할 확률이 </a:t>
            </a:r>
            <a:r>
              <a:rPr lang="en-US" altLang="ko-KR" dirty="0" smtClean="0"/>
              <a:t>P = {p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|c</a:t>
            </a:r>
            <a:r>
              <a:rPr lang="en-US" altLang="ko-KR" baseline="-25000" dirty="0" smtClean="0"/>
              <a:t>|</a:t>
            </a:r>
            <a:r>
              <a:rPr lang="en-US" altLang="ko-KR" dirty="0" smtClean="0"/>
              <a:t>}.</a:t>
            </a:r>
            <a:endParaRPr lang="ko-KR" altLang="en-US" dirty="0"/>
          </a:p>
          <a:p>
            <a:pPr lvl="2"/>
            <a:r>
              <a:rPr lang="en-US" altLang="ko-KR" dirty="0" smtClean="0"/>
              <a:t>Entropy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classification uncertainty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8" y="3600465"/>
            <a:ext cx="5499535" cy="961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80301"/>
            <a:ext cx="4778987" cy="6927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4785686"/>
            <a:ext cx="5241992" cy="6602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81" y="5691678"/>
            <a:ext cx="5100519" cy="389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549" y="5669870"/>
            <a:ext cx="5189595" cy="4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2012462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i="1" dirty="0">
                <a:solidFill>
                  <a:schemeClr val="accent2">
                    <a:lumMod val="75000"/>
                  </a:schemeClr>
                </a:solidFill>
              </a:rPr>
              <a:t>A  dataset</a:t>
            </a:r>
          </a:p>
          <a:p>
            <a:pPr eaLnBrk="1" hangingPunct="1">
              <a:defRPr/>
            </a:pPr>
            <a:r>
              <a:rPr lang="en-GB" altLang="en-US" b="1" i="1" dirty="0"/>
              <a:t>Fields               class</a:t>
            </a:r>
          </a:p>
          <a:p>
            <a:pPr eaLnBrk="1" hangingPunct="1">
              <a:defRPr/>
            </a:pPr>
            <a:r>
              <a:rPr lang="en-GB" altLang="en-US" dirty="0"/>
              <a:t>1.4  2.7   1.9         0</a:t>
            </a:r>
          </a:p>
          <a:p>
            <a:pPr eaLnBrk="1" hangingPunct="1">
              <a:defRPr/>
            </a:pPr>
            <a:r>
              <a:rPr lang="en-GB" altLang="en-US" dirty="0"/>
              <a:t>3.8  3.4   3.2         0</a:t>
            </a:r>
          </a:p>
          <a:p>
            <a:pPr eaLnBrk="1" hangingPunct="1">
              <a:defRPr/>
            </a:pPr>
            <a:r>
              <a:rPr lang="en-GB" altLang="en-US" dirty="0"/>
              <a:t>6.4  2.8   1.7         1</a:t>
            </a:r>
          </a:p>
          <a:p>
            <a:pPr eaLnBrk="1" hangingPunct="1">
              <a:defRPr/>
            </a:pPr>
            <a:r>
              <a:rPr lang="en-GB" altLang="en-US" dirty="0"/>
              <a:t>4.1  0.1   0.2         0</a:t>
            </a:r>
          </a:p>
          <a:p>
            <a:pPr eaLnBrk="1" hangingPunct="1">
              <a:defRPr/>
            </a:pPr>
            <a:r>
              <a:rPr lang="en-GB" altLang="en-US" dirty="0" err="1"/>
              <a:t>etc</a:t>
            </a:r>
            <a:r>
              <a:rPr lang="en-GB" altLang="en-US" dirty="0"/>
              <a:t> …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75381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56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Artificial Neural Networks</a:t>
            </a:r>
            <a:endParaRPr lang="ko-KR" altLang="en-US" cap="none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97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1543538" y="2108201"/>
            <a:ext cx="399141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Training the neural network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err="1"/>
              <a:t>etc</a:t>
            </a:r>
            <a:r>
              <a:rPr lang="en-GB" altLang="en-US" sz="2400" dirty="0"/>
              <a:t> …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95201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38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2012463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err="1"/>
              <a:t>etc</a:t>
            </a:r>
            <a:r>
              <a:rPr lang="en-GB" altLang="en-US" sz="2400" dirty="0"/>
              <a:t> …</a:t>
            </a: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5759451" y="1469538"/>
            <a:ext cx="4742004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 dirty="0" smtClean="0">
                <a:solidFill>
                  <a:schemeClr val="bg1"/>
                </a:solidFill>
              </a:rPr>
              <a:t>초기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weight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값은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random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하게 설정</a:t>
            </a:r>
            <a:endParaRPr lang="en-GB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0141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418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024185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Training</a:t>
            </a:r>
            <a:r>
              <a:rPr lang="en-GB" altLang="en-US" sz="2400" i="1" dirty="0"/>
              <a:t> </a:t>
            </a:r>
            <a:r>
              <a:rPr lang="en-GB" altLang="en-US" sz="2400" b="1" dirty="0"/>
              <a:t>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1.4  2.7   1.9         </a:t>
            </a:r>
            <a:r>
              <a:rPr lang="en-GB" altLang="en-US" sz="2400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err="1"/>
              <a:t>etc</a:t>
            </a:r>
            <a:r>
              <a:rPr lang="en-GB" altLang="en-US" sz="2400" dirty="0"/>
              <a:t> …</a:t>
            </a:r>
          </a:p>
        </p:txBody>
      </p:sp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5642708" y="1459768"/>
            <a:ext cx="3944926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GB" altLang="en-US" dirty="0" smtClean="0"/>
              <a:t>Training data</a:t>
            </a:r>
            <a:r>
              <a:rPr lang="ko-KR" altLang="en-US" dirty="0" smtClean="0"/>
              <a:t>를 하나씩 입력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79722" y="2820988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5359401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2.7 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1.9        </a:t>
            </a:r>
            <a:endParaRPr lang="en-GB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58261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3468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2117970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 dirty="0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1.4  2.7   1.9         </a:t>
            </a:r>
            <a:r>
              <a:rPr lang="en-GB" altLang="en-US" sz="2400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err="1"/>
              <a:t>etc</a:t>
            </a:r>
            <a:r>
              <a:rPr lang="en-GB" altLang="en-US" sz="2400" dirty="0"/>
              <a:t> …</a:t>
            </a:r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5595816" y="1448046"/>
            <a:ext cx="6163867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activation </a:t>
            </a:r>
            <a:r>
              <a:rPr lang="ko-KR" altLang="en-US" dirty="0" smtClean="0"/>
              <a:t>결과에 따라 </a:t>
            </a:r>
            <a:r>
              <a:rPr lang="ko-KR" altLang="en-US" dirty="0" err="1" smtClean="0"/>
              <a:t>출력값</a:t>
            </a:r>
            <a:r>
              <a:rPr lang="ko-KR" altLang="en-US" dirty="0" smtClean="0"/>
              <a:t> 계산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73507" y="2820988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5359401" y="2487613"/>
            <a:ext cx="51085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altLang="en-US" sz="2400" b="1">
                <a:solidFill>
                  <a:srgbClr val="0033CC"/>
                </a:solidFill>
              </a:rPr>
              <a:t>0.8</a:t>
            </a:r>
            <a:endParaRPr lang="en-GB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8897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70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2141417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5630984" y="1530107"/>
            <a:ext cx="5692584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ko-KR" altLang="en-US" dirty="0" smtClean="0"/>
              <a:t>계산된 </a:t>
            </a:r>
            <a:r>
              <a:rPr lang="ko-KR" altLang="en-US" dirty="0" err="1" smtClean="0"/>
              <a:t>출력값과</a:t>
            </a:r>
            <a:r>
              <a:rPr lang="ko-KR" altLang="en-US" dirty="0" smtClean="0"/>
              <a:t> 실제 정답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비교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96954" y="2820988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5359401" y="2487613"/>
            <a:ext cx="50323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altLang="en-US" sz="2400" b="1">
                <a:solidFill>
                  <a:srgbClr val="0033CC"/>
                </a:solidFill>
              </a:rPr>
              <a:t>0.8 </a:t>
            </a:r>
            <a:endParaRPr lang="en-GB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 b="1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 </a:t>
            </a:r>
            <a:r>
              <a:rPr lang="en-GB" altLang="en-US" sz="2400">
                <a:solidFill>
                  <a:srgbClr val="0033CC"/>
                </a:solidFill>
              </a:rPr>
              <a:t>0.8</a:t>
            </a:r>
            <a:endParaRPr lang="en-GB" altLang="en-US" sz="240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58261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4961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2178051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 dirty="0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1.4  2.7   1.9         </a:t>
            </a:r>
            <a:r>
              <a:rPr lang="en-GB" altLang="en-US" sz="2400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err="1"/>
              <a:t>etc</a:t>
            </a:r>
            <a:r>
              <a:rPr lang="en-GB" altLang="en-US" sz="2400" dirty="0"/>
              <a:t> …</a:t>
            </a:r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5597526" y="1405732"/>
            <a:ext cx="3857979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GB" altLang="en-US" dirty="0" smtClean="0"/>
              <a:t>Error</a:t>
            </a:r>
            <a:r>
              <a:rPr lang="ko-KR" altLang="en-US" dirty="0" smtClean="0"/>
              <a:t>값에 따라 </a:t>
            </a:r>
            <a:r>
              <a:rPr lang="en-US" altLang="ko-KR" dirty="0" smtClean="0"/>
              <a:t>weight </a:t>
            </a:r>
            <a:r>
              <a:rPr lang="ko-KR" altLang="en-US" dirty="0" smtClean="0"/>
              <a:t>조정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33588" y="2820988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5359401" y="2487613"/>
            <a:ext cx="84439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altLang="en-US" sz="2400" b="1">
                <a:solidFill>
                  <a:srgbClr val="0033CC"/>
                </a:solidFill>
              </a:rPr>
              <a:t>0.8 </a:t>
            </a:r>
            <a:endParaRPr lang="en-GB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 b="1">
                <a:solidFill>
                  <a:srgbClr val="FF0000"/>
                </a:solidFill>
              </a:rPr>
              <a:t>0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 </a:t>
            </a:r>
            <a:r>
              <a:rPr lang="en-GB" altLang="en-US" sz="2400">
                <a:solidFill>
                  <a:srgbClr val="0033CC"/>
                </a:solidFill>
              </a:rPr>
              <a:t>0.8</a:t>
            </a:r>
            <a:endParaRPr lang="en-GB" altLang="en-US" sz="2400">
              <a:solidFill>
                <a:srgbClr val="FF0000"/>
              </a:solidFill>
            </a:endParaRPr>
          </a:p>
        </p:txBody>
      </p:sp>
      <p:pic>
        <p:nvPicPr>
          <p:cNvPr id="17415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2459039"/>
            <a:ext cx="8255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4" descr="File:Hammer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4" y="3517900"/>
            <a:ext cx="7397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1277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4447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2071078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8436" name="TextBox 2"/>
          <p:cNvSpPr txBox="1">
            <a:spLocks noChangeArrowheads="1"/>
          </p:cNvSpPr>
          <p:nvPr/>
        </p:nvSpPr>
        <p:spPr bwMode="auto">
          <a:xfrm>
            <a:off x="5359401" y="1458913"/>
            <a:ext cx="4243469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ko-KR" altLang="en-US" dirty="0" smtClean="0"/>
              <a:t>또 새로운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를 입력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26615" y="3563938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5359401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1277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1171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2082801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5586682" y="1490066"/>
            <a:ext cx="6272871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ko-KR" altLang="en-US" dirty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en-US" altLang="ko-KR" dirty="0"/>
              <a:t>activation </a:t>
            </a:r>
            <a:r>
              <a:rPr lang="ko-KR" altLang="en-US" dirty="0"/>
              <a:t>결과에 따라 </a:t>
            </a:r>
            <a:r>
              <a:rPr lang="ko-KR" altLang="en-US" dirty="0" err="1"/>
              <a:t>출력값</a:t>
            </a:r>
            <a:r>
              <a:rPr lang="ko-KR" altLang="en-US" dirty="0"/>
              <a:t> 계산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38338" y="3563938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75080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944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2070926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20484" name="TextBox 2"/>
          <p:cNvSpPr txBox="1">
            <a:spLocks noChangeArrowheads="1"/>
          </p:cNvSpPr>
          <p:nvPr/>
        </p:nvSpPr>
        <p:spPr bwMode="auto">
          <a:xfrm>
            <a:off x="5359401" y="1549442"/>
            <a:ext cx="5908990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ko-KR" altLang="en-US" dirty="0"/>
              <a:t>계산된 </a:t>
            </a:r>
            <a:r>
              <a:rPr lang="ko-KR" altLang="en-US" dirty="0" err="1"/>
              <a:t>출력값과</a:t>
            </a:r>
            <a:r>
              <a:rPr lang="ko-KR" altLang="en-US" dirty="0"/>
              <a:t> 실제 정답 </a:t>
            </a:r>
            <a:r>
              <a:rPr lang="ko-KR" altLang="en-US" dirty="0" err="1"/>
              <a:t>출력값을</a:t>
            </a:r>
            <a:r>
              <a:rPr lang="ko-KR" altLang="en-US" dirty="0"/>
              <a:t> 비교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26463" y="3563938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>
                <a:solidFill>
                  <a:srgbClr val="FF0000"/>
                </a:solidFill>
              </a:rPr>
              <a:t>1</a:t>
            </a:r>
            <a:r>
              <a:rPr lang="en-GB" altLang="en-US" sz="2800">
                <a:solidFill>
                  <a:srgbClr val="0033CC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</a:t>
            </a:r>
            <a:r>
              <a:rPr lang="en-GB" altLang="en-US" sz="2400">
                <a:solidFill>
                  <a:srgbClr val="0033CC"/>
                </a:solidFill>
              </a:rPr>
              <a:t>  -0.1</a:t>
            </a:r>
            <a:endParaRPr lang="en-GB" altLang="en-US" sz="240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6603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420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2096221" y="2108201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21508" name="TextBox 2"/>
          <p:cNvSpPr txBox="1">
            <a:spLocks noChangeArrowheads="1"/>
          </p:cNvSpPr>
          <p:nvPr/>
        </p:nvSpPr>
        <p:spPr bwMode="auto">
          <a:xfrm>
            <a:off x="5582396" y="1342616"/>
            <a:ext cx="3855543" cy="46166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FontTx/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GB" altLang="en-US" dirty="0"/>
              <a:t>Error</a:t>
            </a:r>
            <a:r>
              <a:rPr lang="ko-KR" altLang="en-US" dirty="0"/>
              <a:t>값에 따라 </a:t>
            </a:r>
            <a:r>
              <a:rPr lang="en-US" altLang="ko-KR" dirty="0"/>
              <a:t>weight </a:t>
            </a:r>
            <a:r>
              <a:rPr lang="ko-KR" altLang="en-US" dirty="0"/>
              <a:t>조정</a:t>
            </a:r>
            <a:endParaRPr lang="en-GB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1758" y="3563938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 dirty="0">
                <a:solidFill>
                  <a:srgbClr val="FF0000"/>
                </a:solidFill>
              </a:rPr>
              <a:t>1</a:t>
            </a:r>
            <a:r>
              <a:rPr lang="en-GB" altLang="en-US" sz="2800" dirty="0">
                <a:solidFill>
                  <a:srgbClr val="0033CC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33CC"/>
                </a:solidFill>
              </a:rPr>
              <a:t>1.7                                          </a:t>
            </a:r>
            <a:r>
              <a:rPr lang="en-GB" altLang="en-US" sz="2400" i="1" dirty="0">
                <a:solidFill>
                  <a:srgbClr val="0033CC"/>
                </a:solidFill>
              </a:rPr>
              <a:t>error</a:t>
            </a:r>
            <a:r>
              <a:rPr lang="en-GB" altLang="en-US" sz="2400" dirty="0">
                <a:solidFill>
                  <a:srgbClr val="0033CC"/>
                </a:solidFill>
              </a:rPr>
              <a:t>  -0.1</a:t>
            </a:r>
            <a:endParaRPr lang="en-GB" altLang="en-US" sz="2400" dirty="0">
              <a:solidFill>
                <a:srgbClr val="FF0000"/>
              </a:solidFill>
            </a:endParaRPr>
          </a:p>
        </p:txBody>
      </p:sp>
      <p:pic>
        <p:nvPicPr>
          <p:cNvPr id="21511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6729413" y="3173414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8250238" y="2857501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40798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224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Artificial Neural Networks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인간의 뇌 신경망을 모방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98" y="2604349"/>
            <a:ext cx="3600756" cy="1947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145376"/>
            <a:ext cx="2836956" cy="18940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416" y="4524611"/>
            <a:ext cx="2695050" cy="111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17422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입력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6831" y="241968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출력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4670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6220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2096221" y="2006600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51758" y="3462337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>
                <a:solidFill>
                  <a:srgbClr val="FF0000"/>
                </a:solidFill>
              </a:rPr>
              <a:t>1</a:t>
            </a:r>
            <a:r>
              <a:rPr lang="en-GB" altLang="en-US" sz="2800">
                <a:solidFill>
                  <a:srgbClr val="0033CC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</a:t>
            </a:r>
            <a:r>
              <a:rPr lang="en-GB" altLang="en-US" sz="2400">
                <a:solidFill>
                  <a:srgbClr val="0033CC"/>
                </a:solidFill>
              </a:rPr>
              <a:t>  -0.1</a:t>
            </a:r>
            <a:endParaRPr lang="en-GB" altLang="en-US" sz="2400">
              <a:solidFill>
                <a:srgbClr val="FF0000"/>
              </a:solidFill>
            </a:endParaRPr>
          </a:p>
        </p:txBody>
      </p:sp>
      <p:pic>
        <p:nvPicPr>
          <p:cNvPr id="22535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6729413" y="3152776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8250238" y="2836864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36974" y="5171334"/>
            <a:ext cx="7853497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GB" sz="2400" b="1" dirty="0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Error </a:t>
            </a:r>
            <a:r>
              <a:rPr lang="ko-KR" altLang="en-US" sz="2400" b="1" dirty="0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가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임계점</a:t>
            </a:r>
            <a:r>
              <a:rPr lang="ko-KR" altLang="en-US" sz="2400" b="1" dirty="0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 이하로 떨어질 때까지 </a:t>
            </a:r>
            <a:r>
              <a:rPr lang="en-US" altLang="ko-KR" sz="2400" b="1" dirty="0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weight </a:t>
            </a:r>
            <a:r>
              <a:rPr lang="ko-KR" altLang="en-US" sz="2400" b="1" dirty="0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조정을 반복</a:t>
            </a: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754830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Artificial Neural Networks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981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Example – Modeling the strength </a:t>
            </a:r>
            <a:r>
              <a:rPr lang="en-US" altLang="ko-KR" dirty="0" smtClean="0"/>
              <a:t>of concrete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376487"/>
            <a:ext cx="7465523" cy="298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1282700" y="5359400"/>
            <a:ext cx="70612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73300" y="5941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예측변수</a:t>
            </a:r>
            <a:endParaRPr lang="ko-KR" altLang="en-US"/>
          </a:p>
        </p:txBody>
      </p:sp>
      <p:cxnSp>
        <p:nvCxnSpPr>
          <p:cNvPr id="9" name="구부러진 연결선 8"/>
          <p:cNvCxnSpPr>
            <a:endCxn id="7" idx="0"/>
          </p:cNvCxnSpPr>
          <p:nvPr/>
        </p:nvCxnSpPr>
        <p:spPr>
          <a:xfrm rot="16200000" flipH="1">
            <a:off x="2309892" y="5424408"/>
            <a:ext cx="582415" cy="4523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9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</a:p>
          <a:p>
            <a:pPr lvl="1"/>
            <a:r>
              <a:rPr lang="en-US" altLang="ko-KR" b="0" dirty="0"/>
              <a:t>Neural </a:t>
            </a:r>
            <a:r>
              <a:rPr lang="en-US" altLang="ko-KR" b="0" dirty="0" smtClean="0"/>
              <a:t>networks</a:t>
            </a:r>
            <a:r>
              <a:rPr lang="ko-KR" altLang="en-US" b="0" dirty="0" smtClean="0"/>
              <a:t>은</a:t>
            </a:r>
            <a:r>
              <a:rPr lang="en-US" altLang="ko-KR" b="0" dirty="0" smtClean="0"/>
              <a:t> input data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중심으로 좁은 영역을 가질 때 그 성능이 우수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7" y="3083814"/>
            <a:ext cx="6234512" cy="1107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61" y="3949700"/>
            <a:ext cx="7086740" cy="2483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58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a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62" y="2222500"/>
            <a:ext cx="6104530" cy="725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1" y="3222624"/>
            <a:ext cx="8431261" cy="122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274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a model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2157412"/>
            <a:ext cx="3916543" cy="4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33" y="1109650"/>
            <a:ext cx="4666167" cy="5434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96200" y="1527048"/>
            <a:ext cx="667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Bias</a:t>
            </a:r>
          </a:p>
          <a:p>
            <a:r>
              <a:rPr lang="en-US" altLang="ko-KR" b="1" dirty="0" smtClean="0"/>
              <a:t>term</a:t>
            </a:r>
            <a:endParaRPr lang="ko-KR" altLang="en-US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649055" y="6543877"/>
            <a:ext cx="15409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52270" y="56388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Sum of squared errors (SSE)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flipV="1">
            <a:off x="7696200" y="5867400"/>
            <a:ext cx="774700" cy="508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compute()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2</a:t>
            </a:r>
            <a:r>
              <a:rPr lang="ko-KR" altLang="en-US" dirty="0" smtClean="0"/>
              <a:t>개의 정보를 리턴</a:t>
            </a:r>
            <a:endParaRPr lang="en-US" altLang="ko-KR" dirty="0" smtClean="0"/>
          </a:p>
          <a:p>
            <a:pPr lvl="2"/>
            <a:r>
              <a:rPr lang="en-US" altLang="ko-KR" b="0" dirty="0" smtClean="0"/>
              <a:t>$neurons : </a:t>
            </a:r>
            <a:r>
              <a:rPr lang="ko-KR" altLang="en-US" b="0" dirty="0" smtClean="0"/>
              <a:t>각 </a:t>
            </a:r>
            <a:r>
              <a:rPr lang="en-US" altLang="ko-KR" b="0" dirty="0" smtClean="0"/>
              <a:t>layer</a:t>
            </a:r>
            <a:r>
              <a:rPr lang="ko-KR" altLang="en-US" b="0" dirty="0" smtClean="0"/>
              <a:t>에 대한 </a:t>
            </a:r>
            <a:r>
              <a:rPr lang="en-US" altLang="ko-KR" b="0" dirty="0" smtClean="0"/>
              <a:t>neuron </a:t>
            </a:r>
            <a:r>
              <a:rPr lang="ko-KR" altLang="en-US" b="0" dirty="0" smtClean="0"/>
              <a:t>정보</a:t>
            </a:r>
            <a:endParaRPr lang="en-US" altLang="ko-KR" b="0" dirty="0" smtClean="0"/>
          </a:p>
          <a:p>
            <a:pPr lvl="2"/>
            <a:r>
              <a:rPr lang="en-US" altLang="ko-KR" dirty="0" smtClean="0"/>
              <a:t>$</a:t>
            </a:r>
            <a:r>
              <a:rPr lang="en-US" altLang="ko-KR" dirty="0" err="1" smtClean="0"/>
              <a:t>net_result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예측값을</a:t>
            </a:r>
            <a:r>
              <a:rPr lang="ko-KR" altLang="en-US" dirty="0" smtClean="0"/>
              <a:t> 저장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2190750"/>
            <a:ext cx="10578172" cy="442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3" y="4384675"/>
            <a:ext cx="9109077" cy="45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22" y="5116206"/>
            <a:ext cx="8858111" cy="138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구부러진 연결선 7"/>
          <p:cNvCxnSpPr>
            <a:endCxn id="17" idx="0"/>
          </p:cNvCxnSpPr>
          <p:nvPr/>
        </p:nvCxnSpPr>
        <p:spPr>
          <a:xfrm>
            <a:off x="5194300" y="4008756"/>
            <a:ext cx="3841750" cy="3524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912100" y="4361194"/>
            <a:ext cx="2247900" cy="45721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70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1369603"/>
            <a:ext cx="5422900" cy="50311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Improving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254172"/>
            <a:ext cx="8502196" cy="140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7326389" y="3633487"/>
            <a:ext cx="1540932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21" y="4719264"/>
            <a:ext cx="3570573" cy="34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9284909" y="2019300"/>
            <a:ext cx="508000" cy="3771900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8096855" y="6400801"/>
            <a:ext cx="15409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69096" y="598396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SSE</a:t>
            </a:r>
            <a:r>
              <a:rPr lang="ko-KR" altLang="en-US" b="1" dirty="0" smtClean="0">
                <a:solidFill>
                  <a:srgbClr val="FF0000"/>
                </a:solidFill>
              </a:rPr>
              <a:t>가 많이 감소되었음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구부러진 연결선 12"/>
          <p:cNvCxnSpPr>
            <a:endCxn id="11" idx="3"/>
          </p:cNvCxnSpPr>
          <p:nvPr/>
        </p:nvCxnSpPr>
        <p:spPr>
          <a:xfrm rot="10800000">
            <a:off x="7523615" y="6168630"/>
            <a:ext cx="573241" cy="2020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12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improved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2" y="2274189"/>
            <a:ext cx="10064989" cy="210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3" y="5116206"/>
            <a:ext cx="6455890" cy="101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803400" y="3987800"/>
            <a:ext cx="2019300" cy="39370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2100" y="5816600"/>
            <a:ext cx="1905000" cy="27851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3"/>
            <a:endCxn id="6" idx="3"/>
          </p:cNvCxnSpPr>
          <p:nvPr/>
        </p:nvCxnSpPr>
        <p:spPr>
          <a:xfrm flipV="1">
            <a:off x="3467100" y="4184650"/>
            <a:ext cx="355600" cy="1771206"/>
          </a:xfrm>
          <a:prstGeom prst="curvedConnector3">
            <a:avLst>
              <a:gd name="adj1" fmla="val 16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49035" y="4867223"/>
            <a:ext cx="1348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 smtClean="0"/>
              <a:t>correlations</a:t>
            </a:r>
          </a:p>
          <a:p>
            <a:r>
              <a:rPr lang="en-US" altLang="ko-KR" dirty="0" smtClean="0"/>
              <a:t>0.924</a:t>
            </a:r>
          </a:p>
          <a:p>
            <a:r>
              <a:rPr lang="en-US" altLang="ko-KR" dirty="0" smtClean="0"/>
              <a:t>0.945</a:t>
            </a:r>
          </a:p>
          <a:p>
            <a:r>
              <a:rPr lang="en-US" altLang="ko-KR" dirty="0" smtClean="0"/>
              <a:t>0.951</a:t>
            </a:r>
          </a:p>
          <a:p>
            <a:r>
              <a:rPr lang="en-US" altLang="ko-KR" dirty="0" smtClean="0"/>
              <a:t>0.925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58521" y="4867223"/>
            <a:ext cx="1917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 smtClean="0"/>
              <a:t># of hidden layers</a:t>
            </a:r>
          </a:p>
          <a:p>
            <a:pPr algn="r"/>
            <a:r>
              <a:rPr lang="en-US" altLang="ko-KR" dirty="0" smtClean="0"/>
              <a:t>5</a:t>
            </a:r>
          </a:p>
          <a:p>
            <a:pPr algn="r"/>
            <a:r>
              <a:rPr lang="en-US" altLang="ko-KR" dirty="0" smtClean="0"/>
              <a:t>7</a:t>
            </a:r>
          </a:p>
          <a:p>
            <a:pPr algn="r"/>
            <a:r>
              <a:rPr lang="en-US" altLang="ko-KR" dirty="0" smtClean="0"/>
              <a:t>10</a:t>
            </a:r>
          </a:p>
          <a:p>
            <a:pPr algn="r"/>
            <a:r>
              <a:rPr lang="en-US" altLang="ko-KR" dirty="0" smtClean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0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39390"/>
            <a:ext cx="7924800" cy="1143000"/>
          </a:xfrm>
        </p:spPr>
        <p:txBody>
          <a:bodyPr/>
          <a:lstStyle/>
          <a:p>
            <a:r>
              <a:rPr lang="en-US" altLang="ko-KR" dirty="0"/>
              <a:t>Artificial Neural </a:t>
            </a:r>
            <a:r>
              <a:rPr lang="en-US" altLang="ko-KR" dirty="0" smtClean="0"/>
              <a:t>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50494"/>
            <a:ext cx="10972800" cy="4599432"/>
          </a:xfrm>
        </p:spPr>
        <p:txBody>
          <a:bodyPr/>
          <a:lstStyle/>
          <a:p>
            <a:r>
              <a:rPr lang="en-US" altLang="ko-KR" dirty="0" smtClean="0"/>
              <a:t>Deep Networks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94794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95047" y="4477289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Input layer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21110" y="4477289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Output layer</a:t>
            </a:r>
            <a:endParaRPr lang="ko-KR" altLang="en-US" sz="2000" b="1" dirty="0"/>
          </a:p>
        </p:txBody>
      </p:sp>
      <p:sp>
        <p:nvSpPr>
          <p:cNvPr id="7" name="오른쪽 중괄호 6"/>
          <p:cNvSpPr/>
          <p:nvPr/>
        </p:nvSpPr>
        <p:spPr>
          <a:xfrm rot="5400000">
            <a:off x="5271842" y="2538230"/>
            <a:ext cx="527538" cy="4089245"/>
          </a:xfrm>
          <a:prstGeom prst="rightBrace">
            <a:avLst>
              <a:gd name="adj1" fmla="val 327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4832534" y="493627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Hidden layer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22934" y="5543101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Hierarchical feature layer</a:t>
            </a:r>
            <a:endParaRPr lang="ko-KR" altLang="en-US" sz="2000" b="1" dirty="0"/>
          </a:p>
        </p:txBody>
      </p:sp>
      <p:pic>
        <p:nvPicPr>
          <p:cNvPr id="10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73564" y="5232777"/>
            <a:ext cx="1045884" cy="3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 flipV="1">
            <a:off x="3376246" y="6025661"/>
            <a:ext cx="4572000" cy="23447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87137" y="6049108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output layer</a:t>
            </a:r>
            <a:r>
              <a:rPr lang="ko-KR" altLang="en-US" b="1" dirty="0" smtClean="0">
                <a:solidFill>
                  <a:srgbClr val="FF0000"/>
                </a:solidFill>
              </a:rPr>
              <a:t>쪽으로 갈수록 </a:t>
            </a:r>
            <a:r>
              <a:rPr lang="en-US" altLang="ko-KR" b="1" dirty="0" smtClean="0">
                <a:solidFill>
                  <a:srgbClr val="FF0000"/>
                </a:solidFill>
              </a:rPr>
              <a:t>Feature abstraction</a:t>
            </a:r>
            <a:r>
              <a:rPr lang="ko-KR" altLang="en-US" b="1" dirty="0" smtClean="0">
                <a:solidFill>
                  <a:srgbClr val="FF0000"/>
                </a:solidFill>
              </a:rPr>
              <a:t>이 강해짐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9144" y="1524701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 abstracted feature</a:t>
            </a:r>
            <a:endParaRPr lang="ko-KR" altLang="en-US" sz="2000" b="1" dirty="0"/>
          </a:p>
        </p:txBody>
      </p:sp>
      <p:cxnSp>
        <p:nvCxnSpPr>
          <p:cNvPr id="16" name="구부러진 연결선 15"/>
          <p:cNvCxnSpPr>
            <a:endCxn id="14" idx="1"/>
          </p:cNvCxnSpPr>
          <p:nvPr/>
        </p:nvCxnSpPr>
        <p:spPr>
          <a:xfrm flipV="1">
            <a:off x="3716215" y="1724756"/>
            <a:ext cx="832929" cy="629417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549144" y="2310090"/>
            <a:ext cx="843972" cy="1908175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470832" y="1665377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Non-output layer = Auto-encoder</a:t>
            </a:r>
            <a:endParaRPr lang="ko-KR" altLang="en-US" sz="2000" b="1" dirty="0"/>
          </a:p>
        </p:txBody>
      </p:sp>
      <p:cxnSp>
        <p:nvCxnSpPr>
          <p:cNvPr id="20" name="구부러진 연결선 19"/>
          <p:cNvCxnSpPr>
            <a:stCxn id="18" idx="0"/>
            <a:endCxn id="19" idx="1"/>
          </p:cNvCxnSpPr>
          <p:nvPr/>
        </p:nvCxnSpPr>
        <p:spPr>
          <a:xfrm rot="5400000" flipH="1" flipV="1">
            <a:off x="5998652" y="837910"/>
            <a:ext cx="444658" cy="2499702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</a:t>
            </a:r>
            <a:r>
              <a:rPr lang="en-US" altLang="ko-KR" dirty="0" smtClean="0"/>
              <a:t>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011236"/>
            <a:ext cx="10972800" cy="4599432"/>
          </a:xfrm>
        </p:spPr>
        <p:txBody>
          <a:bodyPr/>
          <a:lstStyle/>
          <a:p>
            <a:r>
              <a:rPr lang="en-US" altLang="ko-KR" dirty="0" smtClean="0"/>
              <a:t>Deep Networks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5874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1970" y="4347130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Multi-layer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학습을 한꺼번에 하지 않고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각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layer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별로 단계 적으로 수행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71970" y="1626642"/>
            <a:ext cx="1320800" cy="2654878"/>
            <a:chOff x="2371970" y="1626642"/>
            <a:chExt cx="1320800" cy="2654878"/>
          </a:xfrm>
        </p:grpSpPr>
        <p:sp>
          <p:nvSpPr>
            <p:cNvPr id="14" name="Rounded Rectangle 5"/>
            <p:cNvSpPr/>
            <p:nvPr/>
          </p:nvSpPr>
          <p:spPr>
            <a:xfrm>
              <a:off x="2371970" y="1626642"/>
              <a:ext cx="1320800" cy="2306638"/>
            </a:xfrm>
            <a:prstGeom prst="round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13638" y="3912188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Learning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75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1118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구성 요소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Activation function</a:t>
            </a:r>
            <a:endParaRPr lang="en-US" altLang="ko-KR" b="0" dirty="0"/>
          </a:p>
          <a:p>
            <a:pPr lvl="1"/>
            <a:r>
              <a:rPr lang="en-US" altLang="ko-KR" b="1" dirty="0" smtClean="0"/>
              <a:t>Network </a:t>
            </a:r>
            <a:r>
              <a:rPr lang="en-US" altLang="ko-KR" b="1" dirty="0"/>
              <a:t>topology (or architecture</a:t>
            </a:r>
            <a:r>
              <a:rPr lang="en-US" altLang="ko-KR" b="1" dirty="0" smtClean="0"/>
              <a:t>)</a:t>
            </a:r>
          </a:p>
          <a:p>
            <a:pPr lvl="2"/>
            <a:r>
              <a:rPr lang="en-US" altLang="ko-KR" b="0" dirty="0" smtClean="0"/>
              <a:t>Neuron </a:t>
            </a:r>
            <a:r>
              <a:rPr lang="ko-KR" altLang="en-US" b="0" dirty="0" smtClean="0"/>
              <a:t>수</a:t>
            </a:r>
            <a:r>
              <a:rPr lang="en-US" altLang="ko-KR" b="0" dirty="0" smtClean="0"/>
              <a:t>, </a:t>
            </a:r>
            <a:r>
              <a:rPr lang="en-US" altLang="ko-KR" dirty="0" smtClean="0"/>
              <a:t>Layer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Training algorithm</a:t>
            </a:r>
          </a:p>
          <a:p>
            <a:pPr lvl="2"/>
            <a:r>
              <a:rPr lang="en-US" altLang="ko-KR" dirty="0" smtClean="0"/>
              <a:t>Neuron 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를 설정하는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81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060832" y="415925"/>
            <a:ext cx="5568460" cy="1143000"/>
          </a:xfrm>
        </p:spPr>
        <p:txBody>
          <a:bodyPr>
            <a:noAutofit/>
          </a:bodyPr>
          <a:lstStyle/>
          <a:p>
            <a:r>
              <a:rPr lang="en-GB" altLang="en-US" i="1" dirty="0">
                <a:solidFill>
                  <a:srgbClr val="FF3300"/>
                </a:solidFill>
              </a:rPr>
              <a:t>Feature detectors</a:t>
            </a:r>
          </a:p>
        </p:txBody>
      </p:sp>
      <p:pic>
        <p:nvPicPr>
          <p:cNvPr id="3482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95276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http://mechanicalforex.com/wp-content/uploads/2011/06/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804988"/>
            <a:ext cx="69215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513" y="2595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150" y="319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625" y="375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00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00" y="5084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363" y="6100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8" name="Rectangle 3"/>
          <p:cNvSpPr>
            <a:spLocks noChangeArrowheads="1"/>
          </p:cNvSpPr>
          <p:nvPr/>
        </p:nvSpPr>
        <p:spPr bwMode="auto">
          <a:xfrm>
            <a:off x="1762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29" name="Rectangle 4"/>
          <p:cNvSpPr>
            <a:spLocks noChangeArrowheads="1"/>
          </p:cNvSpPr>
          <p:nvPr/>
        </p:nvSpPr>
        <p:spPr bwMode="auto">
          <a:xfrm>
            <a:off x="2371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0" name="Rectangle 5"/>
          <p:cNvSpPr>
            <a:spLocks noChangeArrowheads="1"/>
          </p:cNvSpPr>
          <p:nvPr/>
        </p:nvSpPr>
        <p:spPr bwMode="auto">
          <a:xfrm>
            <a:off x="2676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1" name="Rectangle 6"/>
          <p:cNvSpPr>
            <a:spLocks noChangeArrowheads="1"/>
          </p:cNvSpPr>
          <p:nvPr/>
        </p:nvSpPr>
        <p:spPr bwMode="auto">
          <a:xfrm>
            <a:off x="2066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2" name="Rectangle 7"/>
          <p:cNvSpPr>
            <a:spLocks noChangeArrowheads="1"/>
          </p:cNvSpPr>
          <p:nvPr/>
        </p:nvSpPr>
        <p:spPr bwMode="auto">
          <a:xfrm>
            <a:off x="1762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3" name="Rectangle 8"/>
          <p:cNvSpPr>
            <a:spLocks noChangeArrowheads="1"/>
          </p:cNvSpPr>
          <p:nvPr/>
        </p:nvSpPr>
        <p:spPr bwMode="auto">
          <a:xfrm>
            <a:off x="2371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4" name="Rectangle 9"/>
          <p:cNvSpPr>
            <a:spLocks noChangeArrowheads="1"/>
          </p:cNvSpPr>
          <p:nvPr/>
        </p:nvSpPr>
        <p:spPr bwMode="auto">
          <a:xfrm>
            <a:off x="2676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5" name="Rectangle 10"/>
          <p:cNvSpPr>
            <a:spLocks noChangeArrowheads="1"/>
          </p:cNvSpPr>
          <p:nvPr/>
        </p:nvSpPr>
        <p:spPr bwMode="auto">
          <a:xfrm>
            <a:off x="2066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6" name="Rectangle 11"/>
          <p:cNvSpPr>
            <a:spLocks noChangeArrowheads="1"/>
          </p:cNvSpPr>
          <p:nvPr/>
        </p:nvSpPr>
        <p:spPr bwMode="auto">
          <a:xfrm>
            <a:off x="1762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7" name="Rectangle 12"/>
          <p:cNvSpPr>
            <a:spLocks noChangeArrowheads="1"/>
          </p:cNvSpPr>
          <p:nvPr/>
        </p:nvSpPr>
        <p:spPr bwMode="auto">
          <a:xfrm>
            <a:off x="2371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8" name="Rectangle 13"/>
          <p:cNvSpPr>
            <a:spLocks noChangeArrowheads="1"/>
          </p:cNvSpPr>
          <p:nvPr/>
        </p:nvSpPr>
        <p:spPr bwMode="auto">
          <a:xfrm>
            <a:off x="2676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39" name="Rectangle 14"/>
          <p:cNvSpPr>
            <a:spLocks noChangeArrowheads="1"/>
          </p:cNvSpPr>
          <p:nvPr/>
        </p:nvSpPr>
        <p:spPr bwMode="auto">
          <a:xfrm>
            <a:off x="2066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0" name="Rectangle 15"/>
          <p:cNvSpPr>
            <a:spLocks noChangeArrowheads="1"/>
          </p:cNvSpPr>
          <p:nvPr/>
        </p:nvSpPr>
        <p:spPr bwMode="auto">
          <a:xfrm>
            <a:off x="1762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1" name="Rectangle 16"/>
          <p:cNvSpPr>
            <a:spLocks noChangeArrowheads="1"/>
          </p:cNvSpPr>
          <p:nvPr/>
        </p:nvSpPr>
        <p:spPr bwMode="auto">
          <a:xfrm>
            <a:off x="2371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2" name="Rectangle 17"/>
          <p:cNvSpPr>
            <a:spLocks noChangeArrowheads="1"/>
          </p:cNvSpPr>
          <p:nvPr/>
        </p:nvSpPr>
        <p:spPr bwMode="auto">
          <a:xfrm>
            <a:off x="2676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3" name="Rectangle 18"/>
          <p:cNvSpPr>
            <a:spLocks noChangeArrowheads="1"/>
          </p:cNvSpPr>
          <p:nvPr/>
        </p:nvSpPr>
        <p:spPr bwMode="auto">
          <a:xfrm>
            <a:off x="2066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4" name="Rectangle 19"/>
          <p:cNvSpPr>
            <a:spLocks noChangeArrowheads="1"/>
          </p:cNvSpPr>
          <p:nvPr/>
        </p:nvSpPr>
        <p:spPr bwMode="auto">
          <a:xfrm>
            <a:off x="1762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5" name="Rectangle 20"/>
          <p:cNvSpPr>
            <a:spLocks noChangeArrowheads="1"/>
          </p:cNvSpPr>
          <p:nvPr/>
        </p:nvSpPr>
        <p:spPr bwMode="auto">
          <a:xfrm>
            <a:off x="2371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6" name="Rectangle 21"/>
          <p:cNvSpPr>
            <a:spLocks noChangeArrowheads="1"/>
          </p:cNvSpPr>
          <p:nvPr/>
        </p:nvSpPr>
        <p:spPr bwMode="auto">
          <a:xfrm>
            <a:off x="2676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7" name="Rectangle 22"/>
          <p:cNvSpPr>
            <a:spLocks noChangeArrowheads="1"/>
          </p:cNvSpPr>
          <p:nvPr/>
        </p:nvSpPr>
        <p:spPr bwMode="auto">
          <a:xfrm>
            <a:off x="2066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8" name="Rectangle 127"/>
          <p:cNvSpPr>
            <a:spLocks noChangeArrowheads="1"/>
          </p:cNvSpPr>
          <p:nvPr/>
        </p:nvSpPr>
        <p:spPr bwMode="auto">
          <a:xfrm>
            <a:off x="2066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49" name="Rectangle 128"/>
          <p:cNvSpPr>
            <a:spLocks noChangeArrowheads="1"/>
          </p:cNvSpPr>
          <p:nvPr/>
        </p:nvSpPr>
        <p:spPr bwMode="auto">
          <a:xfrm>
            <a:off x="2371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0" name="Rectangle 129"/>
          <p:cNvSpPr>
            <a:spLocks noChangeArrowheads="1"/>
          </p:cNvSpPr>
          <p:nvPr/>
        </p:nvSpPr>
        <p:spPr bwMode="auto">
          <a:xfrm>
            <a:off x="2066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1" name="Rectangle 130"/>
          <p:cNvSpPr>
            <a:spLocks noChangeArrowheads="1"/>
          </p:cNvSpPr>
          <p:nvPr/>
        </p:nvSpPr>
        <p:spPr bwMode="auto">
          <a:xfrm>
            <a:off x="2066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2" name="Rectangle 131"/>
          <p:cNvSpPr>
            <a:spLocks noChangeArrowheads="1"/>
          </p:cNvSpPr>
          <p:nvPr/>
        </p:nvSpPr>
        <p:spPr bwMode="auto">
          <a:xfrm>
            <a:off x="2066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3" name="Rectangle 132"/>
          <p:cNvSpPr>
            <a:spLocks noChangeArrowheads="1"/>
          </p:cNvSpPr>
          <p:nvPr/>
        </p:nvSpPr>
        <p:spPr bwMode="auto">
          <a:xfrm>
            <a:off x="2371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4" name="Rectangle 3"/>
          <p:cNvSpPr>
            <a:spLocks noChangeArrowheads="1"/>
          </p:cNvSpPr>
          <p:nvPr/>
        </p:nvSpPr>
        <p:spPr bwMode="auto">
          <a:xfrm>
            <a:off x="3001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5" name="Rectangle 4"/>
          <p:cNvSpPr>
            <a:spLocks noChangeArrowheads="1"/>
          </p:cNvSpPr>
          <p:nvPr/>
        </p:nvSpPr>
        <p:spPr bwMode="auto">
          <a:xfrm>
            <a:off x="3611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6" name="Rectangle 6"/>
          <p:cNvSpPr>
            <a:spLocks noChangeArrowheads="1"/>
          </p:cNvSpPr>
          <p:nvPr/>
        </p:nvSpPr>
        <p:spPr bwMode="auto">
          <a:xfrm>
            <a:off x="3306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7" name="Rectangle 7"/>
          <p:cNvSpPr>
            <a:spLocks noChangeArrowheads="1"/>
          </p:cNvSpPr>
          <p:nvPr/>
        </p:nvSpPr>
        <p:spPr bwMode="auto">
          <a:xfrm>
            <a:off x="3001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8" name="Rectangle 8"/>
          <p:cNvSpPr>
            <a:spLocks noChangeArrowheads="1"/>
          </p:cNvSpPr>
          <p:nvPr/>
        </p:nvSpPr>
        <p:spPr bwMode="auto">
          <a:xfrm>
            <a:off x="3611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59" name="Rectangle 10"/>
          <p:cNvSpPr>
            <a:spLocks noChangeArrowheads="1"/>
          </p:cNvSpPr>
          <p:nvPr/>
        </p:nvSpPr>
        <p:spPr bwMode="auto">
          <a:xfrm>
            <a:off x="3306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0" name="Rectangle 11"/>
          <p:cNvSpPr>
            <a:spLocks noChangeArrowheads="1"/>
          </p:cNvSpPr>
          <p:nvPr/>
        </p:nvSpPr>
        <p:spPr bwMode="auto">
          <a:xfrm>
            <a:off x="3001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1" name="Rectangle 12"/>
          <p:cNvSpPr>
            <a:spLocks noChangeArrowheads="1"/>
          </p:cNvSpPr>
          <p:nvPr/>
        </p:nvSpPr>
        <p:spPr bwMode="auto">
          <a:xfrm>
            <a:off x="3611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2" name="Rectangle 14"/>
          <p:cNvSpPr>
            <a:spLocks noChangeArrowheads="1"/>
          </p:cNvSpPr>
          <p:nvPr/>
        </p:nvSpPr>
        <p:spPr bwMode="auto">
          <a:xfrm>
            <a:off x="3306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3" name="Rectangle 15"/>
          <p:cNvSpPr>
            <a:spLocks noChangeArrowheads="1"/>
          </p:cNvSpPr>
          <p:nvPr/>
        </p:nvSpPr>
        <p:spPr bwMode="auto">
          <a:xfrm>
            <a:off x="3001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4" name="Rectangle 16"/>
          <p:cNvSpPr>
            <a:spLocks noChangeArrowheads="1"/>
          </p:cNvSpPr>
          <p:nvPr/>
        </p:nvSpPr>
        <p:spPr bwMode="auto">
          <a:xfrm>
            <a:off x="3611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5" name="Rectangle 18"/>
          <p:cNvSpPr>
            <a:spLocks noChangeArrowheads="1"/>
          </p:cNvSpPr>
          <p:nvPr/>
        </p:nvSpPr>
        <p:spPr bwMode="auto">
          <a:xfrm>
            <a:off x="3306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6" name="Rectangle 19"/>
          <p:cNvSpPr>
            <a:spLocks noChangeArrowheads="1"/>
          </p:cNvSpPr>
          <p:nvPr/>
        </p:nvSpPr>
        <p:spPr bwMode="auto">
          <a:xfrm>
            <a:off x="3001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7" name="Rectangle 20"/>
          <p:cNvSpPr>
            <a:spLocks noChangeArrowheads="1"/>
          </p:cNvSpPr>
          <p:nvPr/>
        </p:nvSpPr>
        <p:spPr bwMode="auto">
          <a:xfrm>
            <a:off x="3611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8" name="Rectangle 22"/>
          <p:cNvSpPr>
            <a:spLocks noChangeArrowheads="1"/>
          </p:cNvSpPr>
          <p:nvPr/>
        </p:nvSpPr>
        <p:spPr bwMode="auto">
          <a:xfrm>
            <a:off x="3001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69" name="Rectangle 127"/>
          <p:cNvSpPr>
            <a:spLocks noChangeArrowheads="1"/>
          </p:cNvSpPr>
          <p:nvPr/>
        </p:nvSpPr>
        <p:spPr bwMode="auto">
          <a:xfrm>
            <a:off x="3306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0" name="Rectangle 128"/>
          <p:cNvSpPr>
            <a:spLocks noChangeArrowheads="1"/>
          </p:cNvSpPr>
          <p:nvPr/>
        </p:nvSpPr>
        <p:spPr bwMode="auto">
          <a:xfrm>
            <a:off x="3297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1" name="Rectangle 129"/>
          <p:cNvSpPr>
            <a:spLocks noChangeArrowheads="1"/>
          </p:cNvSpPr>
          <p:nvPr/>
        </p:nvSpPr>
        <p:spPr bwMode="auto">
          <a:xfrm>
            <a:off x="3306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2" name="Rectangle 130"/>
          <p:cNvSpPr>
            <a:spLocks noChangeArrowheads="1"/>
          </p:cNvSpPr>
          <p:nvPr/>
        </p:nvSpPr>
        <p:spPr bwMode="auto">
          <a:xfrm>
            <a:off x="3306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3" name="Rectangle 131"/>
          <p:cNvSpPr>
            <a:spLocks noChangeArrowheads="1"/>
          </p:cNvSpPr>
          <p:nvPr/>
        </p:nvSpPr>
        <p:spPr bwMode="auto">
          <a:xfrm>
            <a:off x="3306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4" name="Rectangle 132"/>
          <p:cNvSpPr>
            <a:spLocks noChangeArrowheads="1"/>
          </p:cNvSpPr>
          <p:nvPr/>
        </p:nvSpPr>
        <p:spPr bwMode="auto">
          <a:xfrm>
            <a:off x="3611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5" name="Rectangle 3"/>
          <p:cNvSpPr>
            <a:spLocks noChangeArrowheads="1"/>
          </p:cNvSpPr>
          <p:nvPr/>
        </p:nvSpPr>
        <p:spPr bwMode="auto">
          <a:xfrm>
            <a:off x="1782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6" name="Rectangle 4"/>
          <p:cNvSpPr>
            <a:spLocks noChangeArrowheads="1"/>
          </p:cNvSpPr>
          <p:nvPr/>
        </p:nvSpPr>
        <p:spPr bwMode="auto">
          <a:xfrm>
            <a:off x="2392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7" name="Rectangle 5"/>
          <p:cNvSpPr>
            <a:spLocks noChangeArrowheads="1"/>
          </p:cNvSpPr>
          <p:nvPr/>
        </p:nvSpPr>
        <p:spPr bwMode="auto">
          <a:xfrm>
            <a:off x="2697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8" name="Rectangle 6"/>
          <p:cNvSpPr>
            <a:spLocks noChangeArrowheads="1"/>
          </p:cNvSpPr>
          <p:nvPr/>
        </p:nvSpPr>
        <p:spPr bwMode="auto">
          <a:xfrm>
            <a:off x="2087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79" name="Rectangle 7"/>
          <p:cNvSpPr>
            <a:spLocks noChangeArrowheads="1"/>
          </p:cNvSpPr>
          <p:nvPr/>
        </p:nvSpPr>
        <p:spPr bwMode="auto">
          <a:xfrm>
            <a:off x="1782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0" name="Rectangle 8"/>
          <p:cNvSpPr>
            <a:spLocks noChangeArrowheads="1"/>
          </p:cNvSpPr>
          <p:nvPr/>
        </p:nvSpPr>
        <p:spPr bwMode="auto">
          <a:xfrm>
            <a:off x="2392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1" name="Rectangle 9"/>
          <p:cNvSpPr>
            <a:spLocks noChangeArrowheads="1"/>
          </p:cNvSpPr>
          <p:nvPr/>
        </p:nvSpPr>
        <p:spPr bwMode="auto">
          <a:xfrm>
            <a:off x="2697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2" name="Rectangle 10"/>
          <p:cNvSpPr>
            <a:spLocks noChangeArrowheads="1"/>
          </p:cNvSpPr>
          <p:nvPr/>
        </p:nvSpPr>
        <p:spPr bwMode="auto">
          <a:xfrm>
            <a:off x="2087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3" name="Rectangle 11"/>
          <p:cNvSpPr>
            <a:spLocks noChangeArrowheads="1"/>
          </p:cNvSpPr>
          <p:nvPr/>
        </p:nvSpPr>
        <p:spPr bwMode="auto">
          <a:xfrm>
            <a:off x="1782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4" name="Rectangle 12"/>
          <p:cNvSpPr>
            <a:spLocks noChangeArrowheads="1"/>
          </p:cNvSpPr>
          <p:nvPr/>
        </p:nvSpPr>
        <p:spPr bwMode="auto">
          <a:xfrm>
            <a:off x="2392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5" name="Rectangle 13"/>
          <p:cNvSpPr>
            <a:spLocks noChangeArrowheads="1"/>
          </p:cNvSpPr>
          <p:nvPr/>
        </p:nvSpPr>
        <p:spPr bwMode="auto">
          <a:xfrm>
            <a:off x="2697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6" name="Rectangle 14"/>
          <p:cNvSpPr>
            <a:spLocks noChangeArrowheads="1"/>
          </p:cNvSpPr>
          <p:nvPr/>
        </p:nvSpPr>
        <p:spPr bwMode="auto">
          <a:xfrm>
            <a:off x="2087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7" name="Rectangle 15"/>
          <p:cNvSpPr>
            <a:spLocks noChangeArrowheads="1"/>
          </p:cNvSpPr>
          <p:nvPr/>
        </p:nvSpPr>
        <p:spPr bwMode="auto">
          <a:xfrm>
            <a:off x="1782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8" name="Rectangle 16"/>
          <p:cNvSpPr>
            <a:spLocks noChangeArrowheads="1"/>
          </p:cNvSpPr>
          <p:nvPr/>
        </p:nvSpPr>
        <p:spPr bwMode="auto">
          <a:xfrm>
            <a:off x="2392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89" name="Rectangle 17"/>
          <p:cNvSpPr>
            <a:spLocks noChangeArrowheads="1"/>
          </p:cNvSpPr>
          <p:nvPr/>
        </p:nvSpPr>
        <p:spPr bwMode="auto">
          <a:xfrm>
            <a:off x="2697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0" name="Rectangle 18"/>
          <p:cNvSpPr>
            <a:spLocks noChangeArrowheads="1"/>
          </p:cNvSpPr>
          <p:nvPr/>
        </p:nvSpPr>
        <p:spPr bwMode="auto">
          <a:xfrm>
            <a:off x="2087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1" name="Rectangle 127"/>
          <p:cNvSpPr>
            <a:spLocks noChangeArrowheads="1"/>
          </p:cNvSpPr>
          <p:nvPr/>
        </p:nvSpPr>
        <p:spPr bwMode="auto">
          <a:xfrm>
            <a:off x="3032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2" name="Rectangle 128"/>
          <p:cNvSpPr>
            <a:spLocks noChangeArrowheads="1"/>
          </p:cNvSpPr>
          <p:nvPr/>
        </p:nvSpPr>
        <p:spPr bwMode="auto">
          <a:xfrm>
            <a:off x="2392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3" name="Rectangle 129"/>
          <p:cNvSpPr>
            <a:spLocks noChangeArrowheads="1"/>
          </p:cNvSpPr>
          <p:nvPr/>
        </p:nvSpPr>
        <p:spPr bwMode="auto">
          <a:xfrm>
            <a:off x="2717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4" name="Rectangle 130"/>
          <p:cNvSpPr>
            <a:spLocks noChangeArrowheads="1"/>
          </p:cNvSpPr>
          <p:nvPr/>
        </p:nvSpPr>
        <p:spPr bwMode="auto">
          <a:xfrm>
            <a:off x="2382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5" name="Rectangle 131"/>
          <p:cNvSpPr>
            <a:spLocks noChangeArrowheads="1"/>
          </p:cNvSpPr>
          <p:nvPr/>
        </p:nvSpPr>
        <p:spPr bwMode="auto">
          <a:xfrm>
            <a:off x="2708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6" name="Rectangle 3"/>
          <p:cNvSpPr>
            <a:spLocks noChangeArrowheads="1"/>
          </p:cNvSpPr>
          <p:nvPr/>
        </p:nvSpPr>
        <p:spPr bwMode="auto">
          <a:xfrm>
            <a:off x="2992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7" name="Rectangle 4"/>
          <p:cNvSpPr>
            <a:spLocks noChangeArrowheads="1"/>
          </p:cNvSpPr>
          <p:nvPr/>
        </p:nvSpPr>
        <p:spPr bwMode="auto">
          <a:xfrm>
            <a:off x="3602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8" name="Rectangle 6"/>
          <p:cNvSpPr>
            <a:spLocks noChangeArrowheads="1"/>
          </p:cNvSpPr>
          <p:nvPr/>
        </p:nvSpPr>
        <p:spPr bwMode="auto">
          <a:xfrm>
            <a:off x="2992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899" name="Rectangle 7"/>
          <p:cNvSpPr>
            <a:spLocks noChangeArrowheads="1"/>
          </p:cNvSpPr>
          <p:nvPr/>
        </p:nvSpPr>
        <p:spPr bwMode="auto">
          <a:xfrm>
            <a:off x="3286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0" name="Rectangle 8"/>
          <p:cNvSpPr>
            <a:spLocks noChangeArrowheads="1"/>
          </p:cNvSpPr>
          <p:nvPr/>
        </p:nvSpPr>
        <p:spPr bwMode="auto">
          <a:xfrm>
            <a:off x="3602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1" name="Rectangle 10"/>
          <p:cNvSpPr>
            <a:spLocks noChangeArrowheads="1"/>
          </p:cNvSpPr>
          <p:nvPr/>
        </p:nvSpPr>
        <p:spPr bwMode="auto">
          <a:xfrm>
            <a:off x="2992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2" name="Rectangle 11"/>
          <p:cNvSpPr>
            <a:spLocks noChangeArrowheads="1"/>
          </p:cNvSpPr>
          <p:nvPr/>
        </p:nvSpPr>
        <p:spPr bwMode="auto">
          <a:xfrm>
            <a:off x="2992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3" name="Rectangle 12"/>
          <p:cNvSpPr>
            <a:spLocks noChangeArrowheads="1"/>
          </p:cNvSpPr>
          <p:nvPr/>
        </p:nvSpPr>
        <p:spPr bwMode="auto">
          <a:xfrm>
            <a:off x="3602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4" name="Rectangle 14"/>
          <p:cNvSpPr>
            <a:spLocks noChangeArrowheads="1"/>
          </p:cNvSpPr>
          <p:nvPr/>
        </p:nvSpPr>
        <p:spPr bwMode="auto">
          <a:xfrm>
            <a:off x="2992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5" name="Rectangle 15"/>
          <p:cNvSpPr>
            <a:spLocks noChangeArrowheads="1"/>
          </p:cNvSpPr>
          <p:nvPr/>
        </p:nvSpPr>
        <p:spPr bwMode="auto">
          <a:xfrm>
            <a:off x="2992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6" name="Rectangle 16"/>
          <p:cNvSpPr>
            <a:spLocks noChangeArrowheads="1"/>
          </p:cNvSpPr>
          <p:nvPr/>
        </p:nvSpPr>
        <p:spPr bwMode="auto">
          <a:xfrm>
            <a:off x="3602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7" name="Rectangle 18"/>
          <p:cNvSpPr>
            <a:spLocks noChangeArrowheads="1"/>
          </p:cNvSpPr>
          <p:nvPr/>
        </p:nvSpPr>
        <p:spPr bwMode="auto">
          <a:xfrm>
            <a:off x="2992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8" name="Rectangle 127"/>
          <p:cNvSpPr>
            <a:spLocks noChangeArrowheads="1"/>
          </p:cNvSpPr>
          <p:nvPr/>
        </p:nvSpPr>
        <p:spPr bwMode="auto">
          <a:xfrm>
            <a:off x="2992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09" name="Rectangle 128"/>
          <p:cNvSpPr>
            <a:spLocks noChangeArrowheads="1"/>
          </p:cNvSpPr>
          <p:nvPr/>
        </p:nvSpPr>
        <p:spPr bwMode="auto">
          <a:xfrm>
            <a:off x="2066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0" name="Rectangle 129"/>
          <p:cNvSpPr>
            <a:spLocks noChangeArrowheads="1"/>
          </p:cNvSpPr>
          <p:nvPr/>
        </p:nvSpPr>
        <p:spPr bwMode="auto">
          <a:xfrm>
            <a:off x="2992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1" name="Rectangle 130"/>
          <p:cNvSpPr>
            <a:spLocks noChangeArrowheads="1"/>
          </p:cNvSpPr>
          <p:nvPr/>
        </p:nvSpPr>
        <p:spPr bwMode="auto">
          <a:xfrm>
            <a:off x="2992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2" name="Rectangle 131"/>
          <p:cNvSpPr>
            <a:spLocks noChangeArrowheads="1"/>
          </p:cNvSpPr>
          <p:nvPr/>
        </p:nvSpPr>
        <p:spPr bwMode="auto">
          <a:xfrm>
            <a:off x="2992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3" name="Rectangle 11"/>
          <p:cNvSpPr>
            <a:spLocks noChangeArrowheads="1"/>
          </p:cNvSpPr>
          <p:nvPr/>
        </p:nvSpPr>
        <p:spPr bwMode="auto">
          <a:xfrm>
            <a:off x="1773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4" name="Rectangle 11"/>
          <p:cNvSpPr>
            <a:spLocks noChangeArrowheads="1"/>
          </p:cNvSpPr>
          <p:nvPr/>
        </p:nvSpPr>
        <p:spPr bwMode="auto">
          <a:xfrm>
            <a:off x="2066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5" name="Rectangle 22"/>
          <p:cNvSpPr>
            <a:spLocks noChangeArrowheads="1"/>
          </p:cNvSpPr>
          <p:nvPr/>
        </p:nvSpPr>
        <p:spPr bwMode="auto">
          <a:xfrm>
            <a:off x="1793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6" name="Rectangle 21"/>
          <p:cNvSpPr>
            <a:spLocks noChangeArrowheads="1"/>
          </p:cNvSpPr>
          <p:nvPr/>
        </p:nvSpPr>
        <p:spPr bwMode="auto">
          <a:xfrm>
            <a:off x="3611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7" name="Rectangle 21"/>
          <p:cNvSpPr>
            <a:spLocks noChangeArrowheads="1"/>
          </p:cNvSpPr>
          <p:nvPr/>
        </p:nvSpPr>
        <p:spPr bwMode="auto">
          <a:xfrm>
            <a:off x="2413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8" name="Rectangle 15"/>
          <p:cNvSpPr>
            <a:spLocks noChangeArrowheads="1"/>
          </p:cNvSpPr>
          <p:nvPr/>
        </p:nvSpPr>
        <p:spPr bwMode="auto">
          <a:xfrm>
            <a:off x="3297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19" name="Rectangle 16"/>
          <p:cNvSpPr>
            <a:spLocks noChangeArrowheads="1"/>
          </p:cNvSpPr>
          <p:nvPr/>
        </p:nvSpPr>
        <p:spPr bwMode="auto">
          <a:xfrm>
            <a:off x="3317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20" name="Rectangle 16"/>
          <p:cNvSpPr>
            <a:spLocks noChangeArrowheads="1"/>
          </p:cNvSpPr>
          <p:nvPr/>
        </p:nvSpPr>
        <p:spPr bwMode="auto">
          <a:xfrm>
            <a:off x="3317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4921" name="Rectangle 131"/>
          <p:cNvSpPr>
            <a:spLocks noChangeArrowheads="1"/>
          </p:cNvSpPr>
          <p:nvPr/>
        </p:nvSpPr>
        <p:spPr bwMode="auto">
          <a:xfrm>
            <a:off x="2708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27404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5675313" y="508000"/>
            <a:ext cx="6430962" cy="1143000"/>
          </a:xfrm>
        </p:spPr>
        <p:txBody>
          <a:bodyPr>
            <a:normAutofit/>
          </a:bodyPr>
          <a:lstStyle/>
          <a:p>
            <a:r>
              <a:rPr lang="en-GB" altLang="en-US" sz="3600" dirty="0" smtClean="0">
                <a:solidFill>
                  <a:srgbClr val="FF3300"/>
                </a:solidFill>
              </a:rPr>
              <a:t> </a:t>
            </a:r>
            <a:r>
              <a:rPr lang="en-GB" altLang="en-US" sz="3600" i="1" dirty="0" smtClean="0">
                <a:solidFill>
                  <a:srgbClr val="FF3300"/>
                </a:solidFill>
              </a:rPr>
              <a:t>what is each of nodes doing?</a:t>
            </a:r>
            <a:endParaRPr lang="en-GB" altLang="en-US" sz="3600" dirty="0" smtClean="0">
              <a:solidFill>
                <a:srgbClr val="FF3300"/>
              </a:solidFill>
            </a:endParaRPr>
          </a:p>
        </p:txBody>
      </p:sp>
      <p:pic>
        <p:nvPicPr>
          <p:cNvPr id="3584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95276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6" descr="http://mechanicalforex.com/wp-content/uploads/2011/06/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804988"/>
            <a:ext cx="69215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1762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47" name="Rectangle 4"/>
          <p:cNvSpPr>
            <a:spLocks noChangeArrowheads="1"/>
          </p:cNvSpPr>
          <p:nvPr/>
        </p:nvSpPr>
        <p:spPr bwMode="auto">
          <a:xfrm>
            <a:off x="2371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48" name="Rectangle 5"/>
          <p:cNvSpPr>
            <a:spLocks noChangeArrowheads="1"/>
          </p:cNvSpPr>
          <p:nvPr/>
        </p:nvSpPr>
        <p:spPr bwMode="auto">
          <a:xfrm>
            <a:off x="2676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49" name="Rectangle 6"/>
          <p:cNvSpPr>
            <a:spLocks noChangeArrowheads="1"/>
          </p:cNvSpPr>
          <p:nvPr/>
        </p:nvSpPr>
        <p:spPr bwMode="auto">
          <a:xfrm>
            <a:off x="2066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0" name="Rectangle 7"/>
          <p:cNvSpPr>
            <a:spLocks noChangeArrowheads="1"/>
          </p:cNvSpPr>
          <p:nvPr/>
        </p:nvSpPr>
        <p:spPr bwMode="auto">
          <a:xfrm>
            <a:off x="1762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1" name="Rectangle 8"/>
          <p:cNvSpPr>
            <a:spLocks noChangeArrowheads="1"/>
          </p:cNvSpPr>
          <p:nvPr/>
        </p:nvSpPr>
        <p:spPr bwMode="auto">
          <a:xfrm>
            <a:off x="2371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2" name="Rectangle 9"/>
          <p:cNvSpPr>
            <a:spLocks noChangeArrowheads="1"/>
          </p:cNvSpPr>
          <p:nvPr/>
        </p:nvSpPr>
        <p:spPr bwMode="auto">
          <a:xfrm>
            <a:off x="2676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3" name="Rectangle 10"/>
          <p:cNvSpPr>
            <a:spLocks noChangeArrowheads="1"/>
          </p:cNvSpPr>
          <p:nvPr/>
        </p:nvSpPr>
        <p:spPr bwMode="auto">
          <a:xfrm>
            <a:off x="2066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4" name="Rectangle 11"/>
          <p:cNvSpPr>
            <a:spLocks noChangeArrowheads="1"/>
          </p:cNvSpPr>
          <p:nvPr/>
        </p:nvSpPr>
        <p:spPr bwMode="auto">
          <a:xfrm>
            <a:off x="1762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5" name="Rectangle 12"/>
          <p:cNvSpPr>
            <a:spLocks noChangeArrowheads="1"/>
          </p:cNvSpPr>
          <p:nvPr/>
        </p:nvSpPr>
        <p:spPr bwMode="auto">
          <a:xfrm>
            <a:off x="2371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6" name="Rectangle 13"/>
          <p:cNvSpPr>
            <a:spLocks noChangeArrowheads="1"/>
          </p:cNvSpPr>
          <p:nvPr/>
        </p:nvSpPr>
        <p:spPr bwMode="auto">
          <a:xfrm>
            <a:off x="2676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7" name="Rectangle 14"/>
          <p:cNvSpPr>
            <a:spLocks noChangeArrowheads="1"/>
          </p:cNvSpPr>
          <p:nvPr/>
        </p:nvSpPr>
        <p:spPr bwMode="auto">
          <a:xfrm>
            <a:off x="2066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8" name="Rectangle 15"/>
          <p:cNvSpPr>
            <a:spLocks noChangeArrowheads="1"/>
          </p:cNvSpPr>
          <p:nvPr/>
        </p:nvSpPr>
        <p:spPr bwMode="auto">
          <a:xfrm>
            <a:off x="1762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9" name="Rectangle 16"/>
          <p:cNvSpPr>
            <a:spLocks noChangeArrowheads="1"/>
          </p:cNvSpPr>
          <p:nvPr/>
        </p:nvSpPr>
        <p:spPr bwMode="auto">
          <a:xfrm>
            <a:off x="2371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0" name="Rectangle 17"/>
          <p:cNvSpPr>
            <a:spLocks noChangeArrowheads="1"/>
          </p:cNvSpPr>
          <p:nvPr/>
        </p:nvSpPr>
        <p:spPr bwMode="auto">
          <a:xfrm>
            <a:off x="2676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1" name="Rectangle 18"/>
          <p:cNvSpPr>
            <a:spLocks noChangeArrowheads="1"/>
          </p:cNvSpPr>
          <p:nvPr/>
        </p:nvSpPr>
        <p:spPr bwMode="auto">
          <a:xfrm>
            <a:off x="2066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2" name="Rectangle 19"/>
          <p:cNvSpPr>
            <a:spLocks noChangeArrowheads="1"/>
          </p:cNvSpPr>
          <p:nvPr/>
        </p:nvSpPr>
        <p:spPr bwMode="auto">
          <a:xfrm>
            <a:off x="1762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3" name="Rectangle 20"/>
          <p:cNvSpPr>
            <a:spLocks noChangeArrowheads="1"/>
          </p:cNvSpPr>
          <p:nvPr/>
        </p:nvSpPr>
        <p:spPr bwMode="auto">
          <a:xfrm>
            <a:off x="2371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4" name="Rectangle 21"/>
          <p:cNvSpPr>
            <a:spLocks noChangeArrowheads="1"/>
          </p:cNvSpPr>
          <p:nvPr/>
        </p:nvSpPr>
        <p:spPr bwMode="auto">
          <a:xfrm>
            <a:off x="2676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5" name="Rectangle 22"/>
          <p:cNvSpPr>
            <a:spLocks noChangeArrowheads="1"/>
          </p:cNvSpPr>
          <p:nvPr/>
        </p:nvSpPr>
        <p:spPr bwMode="auto">
          <a:xfrm>
            <a:off x="2066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6" name="Rectangle 127"/>
          <p:cNvSpPr>
            <a:spLocks noChangeArrowheads="1"/>
          </p:cNvSpPr>
          <p:nvPr/>
        </p:nvSpPr>
        <p:spPr bwMode="auto">
          <a:xfrm>
            <a:off x="2066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7" name="Rectangle 128"/>
          <p:cNvSpPr>
            <a:spLocks noChangeArrowheads="1"/>
          </p:cNvSpPr>
          <p:nvPr/>
        </p:nvSpPr>
        <p:spPr bwMode="auto">
          <a:xfrm>
            <a:off x="2371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8" name="Rectangle 129"/>
          <p:cNvSpPr>
            <a:spLocks noChangeArrowheads="1"/>
          </p:cNvSpPr>
          <p:nvPr/>
        </p:nvSpPr>
        <p:spPr bwMode="auto">
          <a:xfrm>
            <a:off x="2066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9" name="Rectangle 130"/>
          <p:cNvSpPr>
            <a:spLocks noChangeArrowheads="1"/>
          </p:cNvSpPr>
          <p:nvPr/>
        </p:nvSpPr>
        <p:spPr bwMode="auto">
          <a:xfrm>
            <a:off x="2066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0" name="Rectangle 131"/>
          <p:cNvSpPr>
            <a:spLocks noChangeArrowheads="1"/>
          </p:cNvSpPr>
          <p:nvPr/>
        </p:nvSpPr>
        <p:spPr bwMode="auto">
          <a:xfrm>
            <a:off x="2066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1" name="Rectangle 132"/>
          <p:cNvSpPr>
            <a:spLocks noChangeArrowheads="1"/>
          </p:cNvSpPr>
          <p:nvPr/>
        </p:nvSpPr>
        <p:spPr bwMode="auto">
          <a:xfrm>
            <a:off x="2371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2" name="Rectangle 3"/>
          <p:cNvSpPr>
            <a:spLocks noChangeArrowheads="1"/>
          </p:cNvSpPr>
          <p:nvPr/>
        </p:nvSpPr>
        <p:spPr bwMode="auto">
          <a:xfrm>
            <a:off x="3001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3" name="Rectangle 4"/>
          <p:cNvSpPr>
            <a:spLocks noChangeArrowheads="1"/>
          </p:cNvSpPr>
          <p:nvPr/>
        </p:nvSpPr>
        <p:spPr bwMode="auto">
          <a:xfrm>
            <a:off x="3611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4" name="Rectangle 6"/>
          <p:cNvSpPr>
            <a:spLocks noChangeArrowheads="1"/>
          </p:cNvSpPr>
          <p:nvPr/>
        </p:nvSpPr>
        <p:spPr bwMode="auto">
          <a:xfrm>
            <a:off x="3306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5" name="Rectangle 7"/>
          <p:cNvSpPr>
            <a:spLocks noChangeArrowheads="1"/>
          </p:cNvSpPr>
          <p:nvPr/>
        </p:nvSpPr>
        <p:spPr bwMode="auto">
          <a:xfrm>
            <a:off x="3001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6" name="Rectangle 8"/>
          <p:cNvSpPr>
            <a:spLocks noChangeArrowheads="1"/>
          </p:cNvSpPr>
          <p:nvPr/>
        </p:nvSpPr>
        <p:spPr bwMode="auto">
          <a:xfrm>
            <a:off x="3611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7" name="Rectangle 10"/>
          <p:cNvSpPr>
            <a:spLocks noChangeArrowheads="1"/>
          </p:cNvSpPr>
          <p:nvPr/>
        </p:nvSpPr>
        <p:spPr bwMode="auto">
          <a:xfrm>
            <a:off x="3306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8" name="Rectangle 11"/>
          <p:cNvSpPr>
            <a:spLocks noChangeArrowheads="1"/>
          </p:cNvSpPr>
          <p:nvPr/>
        </p:nvSpPr>
        <p:spPr bwMode="auto">
          <a:xfrm>
            <a:off x="3001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9" name="Rectangle 12"/>
          <p:cNvSpPr>
            <a:spLocks noChangeArrowheads="1"/>
          </p:cNvSpPr>
          <p:nvPr/>
        </p:nvSpPr>
        <p:spPr bwMode="auto">
          <a:xfrm>
            <a:off x="3611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0" name="Rectangle 14"/>
          <p:cNvSpPr>
            <a:spLocks noChangeArrowheads="1"/>
          </p:cNvSpPr>
          <p:nvPr/>
        </p:nvSpPr>
        <p:spPr bwMode="auto">
          <a:xfrm>
            <a:off x="3306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1" name="Rectangle 15"/>
          <p:cNvSpPr>
            <a:spLocks noChangeArrowheads="1"/>
          </p:cNvSpPr>
          <p:nvPr/>
        </p:nvSpPr>
        <p:spPr bwMode="auto">
          <a:xfrm>
            <a:off x="3001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2" name="Rectangle 16"/>
          <p:cNvSpPr>
            <a:spLocks noChangeArrowheads="1"/>
          </p:cNvSpPr>
          <p:nvPr/>
        </p:nvSpPr>
        <p:spPr bwMode="auto">
          <a:xfrm>
            <a:off x="3611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3" name="Rectangle 18"/>
          <p:cNvSpPr>
            <a:spLocks noChangeArrowheads="1"/>
          </p:cNvSpPr>
          <p:nvPr/>
        </p:nvSpPr>
        <p:spPr bwMode="auto">
          <a:xfrm>
            <a:off x="3306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4" name="Rectangle 19"/>
          <p:cNvSpPr>
            <a:spLocks noChangeArrowheads="1"/>
          </p:cNvSpPr>
          <p:nvPr/>
        </p:nvSpPr>
        <p:spPr bwMode="auto">
          <a:xfrm>
            <a:off x="3001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5" name="Rectangle 20"/>
          <p:cNvSpPr>
            <a:spLocks noChangeArrowheads="1"/>
          </p:cNvSpPr>
          <p:nvPr/>
        </p:nvSpPr>
        <p:spPr bwMode="auto">
          <a:xfrm>
            <a:off x="3611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6" name="Rectangle 22"/>
          <p:cNvSpPr>
            <a:spLocks noChangeArrowheads="1"/>
          </p:cNvSpPr>
          <p:nvPr/>
        </p:nvSpPr>
        <p:spPr bwMode="auto">
          <a:xfrm>
            <a:off x="3001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7" name="Rectangle 127"/>
          <p:cNvSpPr>
            <a:spLocks noChangeArrowheads="1"/>
          </p:cNvSpPr>
          <p:nvPr/>
        </p:nvSpPr>
        <p:spPr bwMode="auto">
          <a:xfrm>
            <a:off x="3306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8" name="Rectangle 128"/>
          <p:cNvSpPr>
            <a:spLocks noChangeArrowheads="1"/>
          </p:cNvSpPr>
          <p:nvPr/>
        </p:nvSpPr>
        <p:spPr bwMode="auto">
          <a:xfrm>
            <a:off x="3297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9" name="Rectangle 129"/>
          <p:cNvSpPr>
            <a:spLocks noChangeArrowheads="1"/>
          </p:cNvSpPr>
          <p:nvPr/>
        </p:nvSpPr>
        <p:spPr bwMode="auto">
          <a:xfrm>
            <a:off x="3306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0" name="Rectangle 130"/>
          <p:cNvSpPr>
            <a:spLocks noChangeArrowheads="1"/>
          </p:cNvSpPr>
          <p:nvPr/>
        </p:nvSpPr>
        <p:spPr bwMode="auto">
          <a:xfrm>
            <a:off x="3306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1" name="Rectangle 131"/>
          <p:cNvSpPr>
            <a:spLocks noChangeArrowheads="1"/>
          </p:cNvSpPr>
          <p:nvPr/>
        </p:nvSpPr>
        <p:spPr bwMode="auto">
          <a:xfrm>
            <a:off x="3306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2" name="Rectangle 132"/>
          <p:cNvSpPr>
            <a:spLocks noChangeArrowheads="1"/>
          </p:cNvSpPr>
          <p:nvPr/>
        </p:nvSpPr>
        <p:spPr bwMode="auto">
          <a:xfrm>
            <a:off x="3611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3" name="Rectangle 3"/>
          <p:cNvSpPr>
            <a:spLocks noChangeArrowheads="1"/>
          </p:cNvSpPr>
          <p:nvPr/>
        </p:nvSpPr>
        <p:spPr bwMode="auto">
          <a:xfrm>
            <a:off x="1782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4" name="Rectangle 4"/>
          <p:cNvSpPr>
            <a:spLocks noChangeArrowheads="1"/>
          </p:cNvSpPr>
          <p:nvPr/>
        </p:nvSpPr>
        <p:spPr bwMode="auto">
          <a:xfrm>
            <a:off x="2392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5" name="Rectangle 5"/>
          <p:cNvSpPr>
            <a:spLocks noChangeArrowheads="1"/>
          </p:cNvSpPr>
          <p:nvPr/>
        </p:nvSpPr>
        <p:spPr bwMode="auto">
          <a:xfrm>
            <a:off x="2697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6" name="Rectangle 6"/>
          <p:cNvSpPr>
            <a:spLocks noChangeArrowheads="1"/>
          </p:cNvSpPr>
          <p:nvPr/>
        </p:nvSpPr>
        <p:spPr bwMode="auto">
          <a:xfrm>
            <a:off x="2087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7" name="Rectangle 7"/>
          <p:cNvSpPr>
            <a:spLocks noChangeArrowheads="1"/>
          </p:cNvSpPr>
          <p:nvPr/>
        </p:nvSpPr>
        <p:spPr bwMode="auto">
          <a:xfrm>
            <a:off x="1782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8" name="Rectangle 8"/>
          <p:cNvSpPr>
            <a:spLocks noChangeArrowheads="1"/>
          </p:cNvSpPr>
          <p:nvPr/>
        </p:nvSpPr>
        <p:spPr bwMode="auto">
          <a:xfrm>
            <a:off x="2392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9" name="Rectangle 9"/>
          <p:cNvSpPr>
            <a:spLocks noChangeArrowheads="1"/>
          </p:cNvSpPr>
          <p:nvPr/>
        </p:nvSpPr>
        <p:spPr bwMode="auto">
          <a:xfrm>
            <a:off x="2697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0" name="Rectangle 10"/>
          <p:cNvSpPr>
            <a:spLocks noChangeArrowheads="1"/>
          </p:cNvSpPr>
          <p:nvPr/>
        </p:nvSpPr>
        <p:spPr bwMode="auto">
          <a:xfrm>
            <a:off x="2087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1" name="Rectangle 11"/>
          <p:cNvSpPr>
            <a:spLocks noChangeArrowheads="1"/>
          </p:cNvSpPr>
          <p:nvPr/>
        </p:nvSpPr>
        <p:spPr bwMode="auto">
          <a:xfrm>
            <a:off x="1782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2" name="Rectangle 12"/>
          <p:cNvSpPr>
            <a:spLocks noChangeArrowheads="1"/>
          </p:cNvSpPr>
          <p:nvPr/>
        </p:nvSpPr>
        <p:spPr bwMode="auto">
          <a:xfrm>
            <a:off x="2392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3" name="Rectangle 13"/>
          <p:cNvSpPr>
            <a:spLocks noChangeArrowheads="1"/>
          </p:cNvSpPr>
          <p:nvPr/>
        </p:nvSpPr>
        <p:spPr bwMode="auto">
          <a:xfrm>
            <a:off x="2697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4" name="Rectangle 14"/>
          <p:cNvSpPr>
            <a:spLocks noChangeArrowheads="1"/>
          </p:cNvSpPr>
          <p:nvPr/>
        </p:nvSpPr>
        <p:spPr bwMode="auto">
          <a:xfrm>
            <a:off x="2087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5" name="Rectangle 15"/>
          <p:cNvSpPr>
            <a:spLocks noChangeArrowheads="1"/>
          </p:cNvSpPr>
          <p:nvPr/>
        </p:nvSpPr>
        <p:spPr bwMode="auto">
          <a:xfrm>
            <a:off x="1782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6" name="Rectangle 16"/>
          <p:cNvSpPr>
            <a:spLocks noChangeArrowheads="1"/>
          </p:cNvSpPr>
          <p:nvPr/>
        </p:nvSpPr>
        <p:spPr bwMode="auto">
          <a:xfrm>
            <a:off x="2392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7" name="Rectangle 17"/>
          <p:cNvSpPr>
            <a:spLocks noChangeArrowheads="1"/>
          </p:cNvSpPr>
          <p:nvPr/>
        </p:nvSpPr>
        <p:spPr bwMode="auto">
          <a:xfrm>
            <a:off x="2697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8" name="Rectangle 18"/>
          <p:cNvSpPr>
            <a:spLocks noChangeArrowheads="1"/>
          </p:cNvSpPr>
          <p:nvPr/>
        </p:nvSpPr>
        <p:spPr bwMode="auto">
          <a:xfrm>
            <a:off x="2087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9" name="Rectangle 127"/>
          <p:cNvSpPr>
            <a:spLocks noChangeArrowheads="1"/>
          </p:cNvSpPr>
          <p:nvPr/>
        </p:nvSpPr>
        <p:spPr bwMode="auto">
          <a:xfrm>
            <a:off x="3032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0" name="Rectangle 128"/>
          <p:cNvSpPr>
            <a:spLocks noChangeArrowheads="1"/>
          </p:cNvSpPr>
          <p:nvPr/>
        </p:nvSpPr>
        <p:spPr bwMode="auto">
          <a:xfrm>
            <a:off x="2392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1" name="Rectangle 129"/>
          <p:cNvSpPr>
            <a:spLocks noChangeArrowheads="1"/>
          </p:cNvSpPr>
          <p:nvPr/>
        </p:nvSpPr>
        <p:spPr bwMode="auto">
          <a:xfrm>
            <a:off x="2717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2" name="Rectangle 130"/>
          <p:cNvSpPr>
            <a:spLocks noChangeArrowheads="1"/>
          </p:cNvSpPr>
          <p:nvPr/>
        </p:nvSpPr>
        <p:spPr bwMode="auto">
          <a:xfrm>
            <a:off x="2382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3" name="Rectangle 131"/>
          <p:cNvSpPr>
            <a:spLocks noChangeArrowheads="1"/>
          </p:cNvSpPr>
          <p:nvPr/>
        </p:nvSpPr>
        <p:spPr bwMode="auto">
          <a:xfrm>
            <a:off x="2708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4" name="Rectangle 3"/>
          <p:cNvSpPr>
            <a:spLocks noChangeArrowheads="1"/>
          </p:cNvSpPr>
          <p:nvPr/>
        </p:nvSpPr>
        <p:spPr bwMode="auto">
          <a:xfrm>
            <a:off x="2992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5" name="Rectangle 4"/>
          <p:cNvSpPr>
            <a:spLocks noChangeArrowheads="1"/>
          </p:cNvSpPr>
          <p:nvPr/>
        </p:nvSpPr>
        <p:spPr bwMode="auto">
          <a:xfrm>
            <a:off x="3602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6" name="Rectangle 6"/>
          <p:cNvSpPr>
            <a:spLocks noChangeArrowheads="1"/>
          </p:cNvSpPr>
          <p:nvPr/>
        </p:nvSpPr>
        <p:spPr bwMode="auto">
          <a:xfrm>
            <a:off x="2992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7" name="Rectangle 7"/>
          <p:cNvSpPr>
            <a:spLocks noChangeArrowheads="1"/>
          </p:cNvSpPr>
          <p:nvPr/>
        </p:nvSpPr>
        <p:spPr bwMode="auto">
          <a:xfrm>
            <a:off x="3286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8" name="Rectangle 8"/>
          <p:cNvSpPr>
            <a:spLocks noChangeArrowheads="1"/>
          </p:cNvSpPr>
          <p:nvPr/>
        </p:nvSpPr>
        <p:spPr bwMode="auto">
          <a:xfrm>
            <a:off x="3602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9" name="Rectangle 10"/>
          <p:cNvSpPr>
            <a:spLocks noChangeArrowheads="1"/>
          </p:cNvSpPr>
          <p:nvPr/>
        </p:nvSpPr>
        <p:spPr bwMode="auto">
          <a:xfrm>
            <a:off x="2992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0" name="Rectangle 11"/>
          <p:cNvSpPr>
            <a:spLocks noChangeArrowheads="1"/>
          </p:cNvSpPr>
          <p:nvPr/>
        </p:nvSpPr>
        <p:spPr bwMode="auto">
          <a:xfrm>
            <a:off x="2992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1" name="Rectangle 12"/>
          <p:cNvSpPr>
            <a:spLocks noChangeArrowheads="1"/>
          </p:cNvSpPr>
          <p:nvPr/>
        </p:nvSpPr>
        <p:spPr bwMode="auto">
          <a:xfrm>
            <a:off x="3602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2" name="Rectangle 14"/>
          <p:cNvSpPr>
            <a:spLocks noChangeArrowheads="1"/>
          </p:cNvSpPr>
          <p:nvPr/>
        </p:nvSpPr>
        <p:spPr bwMode="auto">
          <a:xfrm>
            <a:off x="2992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3" name="Rectangle 15"/>
          <p:cNvSpPr>
            <a:spLocks noChangeArrowheads="1"/>
          </p:cNvSpPr>
          <p:nvPr/>
        </p:nvSpPr>
        <p:spPr bwMode="auto">
          <a:xfrm>
            <a:off x="2992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4" name="Rectangle 16"/>
          <p:cNvSpPr>
            <a:spLocks noChangeArrowheads="1"/>
          </p:cNvSpPr>
          <p:nvPr/>
        </p:nvSpPr>
        <p:spPr bwMode="auto">
          <a:xfrm>
            <a:off x="3602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5" name="Rectangle 18"/>
          <p:cNvSpPr>
            <a:spLocks noChangeArrowheads="1"/>
          </p:cNvSpPr>
          <p:nvPr/>
        </p:nvSpPr>
        <p:spPr bwMode="auto">
          <a:xfrm>
            <a:off x="2992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6" name="Rectangle 127"/>
          <p:cNvSpPr>
            <a:spLocks noChangeArrowheads="1"/>
          </p:cNvSpPr>
          <p:nvPr/>
        </p:nvSpPr>
        <p:spPr bwMode="auto">
          <a:xfrm>
            <a:off x="2992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7" name="Rectangle 128"/>
          <p:cNvSpPr>
            <a:spLocks noChangeArrowheads="1"/>
          </p:cNvSpPr>
          <p:nvPr/>
        </p:nvSpPr>
        <p:spPr bwMode="auto">
          <a:xfrm>
            <a:off x="2066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8" name="Rectangle 129"/>
          <p:cNvSpPr>
            <a:spLocks noChangeArrowheads="1"/>
          </p:cNvSpPr>
          <p:nvPr/>
        </p:nvSpPr>
        <p:spPr bwMode="auto">
          <a:xfrm>
            <a:off x="2992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9" name="Rectangle 130"/>
          <p:cNvSpPr>
            <a:spLocks noChangeArrowheads="1"/>
          </p:cNvSpPr>
          <p:nvPr/>
        </p:nvSpPr>
        <p:spPr bwMode="auto">
          <a:xfrm>
            <a:off x="2992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0" name="Rectangle 131"/>
          <p:cNvSpPr>
            <a:spLocks noChangeArrowheads="1"/>
          </p:cNvSpPr>
          <p:nvPr/>
        </p:nvSpPr>
        <p:spPr bwMode="auto">
          <a:xfrm>
            <a:off x="2992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1" name="Rectangle 11"/>
          <p:cNvSpPr>
            <a:spLocks noChangeArrowheads="1"/>
          </p:cNvSpPr>
          <p:nvPr/>
        </p:nvSpPr>
        <p:spPr bwMode="auto">
          <a:xfrm>
            <a:off x="1773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2" name="Rectangle 11"/>
          <p:cNvSpPr>
            <a:spLocks noChangeArrowheads="1"/>
          </p:cNvSpPr>
          <p:nvPr/>
        </p:nvSpPr>
        <p:spPr bwMode="auto">
          <a:xfrm>
            <a:off x="2066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3" name="Rectangle 22"/>
          <p:cNvSpPr>
            <a:spLocks noChangeArrowheads="1"/>
          </p:cNvSpPr>
          <p:nvPr/>
        </p:nvSpPr>
        <p:spPr bwMode="auto">
          <a:xfrm>
            <a:off x="1793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4" name="Rectangle 21"/>
          <p:cNvSpPr>
            <a:spLocks noChangeArrowheads="1"/>
          </p:cNvSpPr>
          <p:nvPr/>
        </p:nvSpPr>
        <p:spPr bwMode="auto">
          <a:xfrm>
            <a:off x="3611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5" name="Rectangle 21"/>
          <p:cNvSpPr>
            <a:spLocks noChangeArrowheads="1"/>
          </p:cNvSpPr>
          <p:nvPr/>
        </p:nvSpPr>
        <p:spPr bwMode="auto">
          <a:xfrm>
            <a:off x="2413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6" name="Rectangle 15"/>
          <p:cNvSpPr>
            <a:spLocks noChangeArrowheads="1"/>
          </p:cNvSpPr>
          <p:nvPr/>
        </p:nvSpPr>
        <p:spPr bwMode="auto">
          <a:xfrm>
            <a:off x="3297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7" name="Rectangle 16"/>
          <p:cNvSpPr>
            <a:spLocks noChangeArrowheads="1"/>
          </p:cNvSpPr>
          <p:nvPr/>
        </p:nvSpPr>
        <p:spPr bwMode="auto">
          <a:xfrm>
            <a:off x="3317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8" name="Rectangle 16"/>
          <p:cNvSpPr>
            <a:spLocks noChangeArrowheads="1"/>
          </p:cNvSpPr>
          <p:nvPr/>
        </p:nvSpPr>
        <p:spPr bwMode="auto">
          <a:xfrm>
            <a:off x="3317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9" name="Rectangle 11"/>
          <p:cNvSpPr>
            <a:spLocks noChangeArrowheads="1"/>
          </p:cNvSpPr>
          <p:nvPr/>
        </p:nvSpPr>
        <p:spPr bwMode="auto">
          <a:xfrm>
            <a:off x="5370513" y="2595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0" name="Rectangle 11"/>
          <p:cNvSpPr>
            <a:spLocks noChangeArrowheads="1"/>
          </p:cNvSpPr>
          <p:nvPr/>
        </p:nvSpPr>
        <p:spPr bwMode="auto">
          <a:xfrm>
            <a:off x="5391150" y="319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1" name="Rectangle 4"/>
          <p:cNvSpPr>
            <a:spLocks noChangeArrowheads="1"/>
          </p:cNvSpPr>
          <p:nvPr/>
        </p:nvSpPr>
        <p:spPr bwMode="auto">
          <a:xfrm>
            <a:off x="5381625" y="375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2" name="Rectangle 129"/>
          <p:cNvSpPr>
            <a:spLocks noChangeArrowheads="1"/>
          </p:cNvSpPr>
          <p:nvPr/>
        </p:nvSpPr>
        <p:spPr bwMode="auto">
          <a:xfrm>
            <a:off x="5410200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3" name="Rectangle 129"/>
          <p:cNvSpPr>
            <a:spLocks noChangeArrowheads="1"/>
          </p:cNvSpPr>
          <p:nvPr/>
        </p:nvSpPr>
        <p:spPr bwMode="auto">
          <a:xfrm>
            <a:off x="5410200" y="5084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4" name="Rectangle 129"/>
          <p:cNvSpPr>
            <a:spLocks noChangeArrowheads="1"/>
          </p:cNvSpPr>
          <p:nvPr/>
        </p:nvSpPr>
        <p:spPr bwMode="auto">
          <a:xfrm>
            <a:off x="5440363" y="6100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" name="Oval 3"/>
          <p:cNvSpPr/>
          <p:nvPr/>
        </p:nvSpPr>
        <p:spPr>
          <a:xfrm>
            <a:off x="8239125" y="3119439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5946" name="Rectangle 131"/>
          <p:cNvSpPr>
            <a:spLocks noChangeArrowheads="1"/>
          </p:cNvSpPr>
          <p:nvPr/>
        </p:nvSpPr>
        <p:spPr bwMode="auto">
          <a:xfrm>
            <a:off x="2708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1500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098675" y="29686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altLang="en-US" dirty="0" smtClean="0">
                <a:solidFill>
                  <a:srgbClr val="FF3300"/>
                </a:solidFill>
              </a:rPr>
              <a:t>Hidden layer nodes become </a:t>
            </a:r>
            <a:br>
              <a:rPr lang="en-GB" altLang="en-US" dirty="0" smtClean="0">
                <a:solidFill>
                  <a:srgbClr val="FF3300"/>
                </a:solidFill>
              </a:rPr>
            </a:br>
            <a:r>
              <a:rPr lang="en-GB" altLang="en-US" i="1" dirty="0" smtClean="0">
                <a:solidFill>
                  <a:srgbClr val="FF3300"/>
                </a:solidFill>
              </a:rPr>
              <a:t>self-organised feature detectors</a:t>
            </a:r>
          </a:p>
        </p:txBody>
      </p:sp>
      <p:sp>
        <p:nvSpPr>
          <p:cNvPr id="4" name="Oval 3"/>
          <p:cNvSpPr/>
          <p:nvPr/>
        </p:nvSpPr>
        <p:spPr>
          <a:xfrm>
            <a:off x="5253038" y="3584576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1752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2362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2667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2057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1752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2362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4" name="Rectangle 9"/>
          <p:cNvSpPr>
            <a:spLocks noChangeArrowheads="1"/>
          </p:cNvSpPr>
          <p:nvPr/>
        </p:nvSpPr>
        <p:spPr bwMode="auto">
          <a:xfrm>
            <a:off x="2667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2057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6" name="Rectangle 11"/>
          <p:cNvSpPr>
            <a:spLocks noChangeArrowheads="1"/>
          </p:cNvSpPr>
          <p:nvPr/>
        </p:nvSpPr>
        <p:spPr bwMode="auto">
          <a:xfrm>
            <a:off x="1752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2362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8" name="Rectangle 13"/>
          <p:cNvSpPr>
            <a:spLocks noChangeArrowheads="1"/>
          </p:cNvSpPr>
          <p:nvPr/>
        </p:nvSpPr>
        <p:spPr bwMode="auto">
          <a:xfrm>
            <a:off x="2667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79" name="Rectangle 14"/>
          <p:cNvSpPr>
            <a:spLocks noChangeArrowheads="1"/>
          </p:cNvSpPr>
          <p:nvPr/>
        </p:nvSpPr>
        <p:spPr bwMode="auto">
          <a:xfrm>
            <a:off x="2057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0" name="Rectangle 15"/>
          <p:cNvSpPr>
            <a:spLocks noChangeArrowheads="1"/>
          </p:cNvSpPr>
          <p:nvPr/>
        </p:nvSpPr>
        <p:spPr bwMode="auto">
          <a:xfrm>
            <a:off x="1752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1" name="Rectangle 16"/>
          <p:cNvSpPr>
            <a:spLocks noChangeArrowheads="1"/>
          </p:cNvSpPr>
          <p:nvPr/>
        </p:nvSpPr>
        <p:spPr bwMode="auto">
          <a:xfrm>
            <a:off x="2362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2" name="Rectangle 17"/>
          <p:cNvSpPr>
            <a:spLocks noChangeArrowheads="1"/>
          </p:cNvSpPr>
          <p:nvPr/>
        </p:nvSpPr>
        <p:spPr bwMode="auto">
          <a:xfrm>
            <a:off x="2667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3" name="Rectangle 18"/>
          <p:cNvSpPr>
            <a:spLocks noChangeArrowheads="1"/>
          </p:cNvSpPr>
          <p:nvPr/>
        </p:nvSpPr>
        <p:spPr bwMode="auto">
          <a:xfrm>
            <a:off x="2057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4" name="Rectangle 19"/>
          <p:cNvSpPr>
            <a:spLocks noChangeArrowheads="1"/>
          </p:cNvSpPr>
          <p:nvPr/>
        </p:nvSpPr>
        <p:spPr bwMode="auto">
          <a:xfrm>
            <a:off x="1752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5" name="Rectangle 20"/>
          <p:cNvSpPr>
            <a:spLocks noChangeArrowheads="1"/>
          </p:cNvSpPr>
          <p:nvPr/>
        </p:nvSpPr>
        <p:spPr bwMode="auto">
          <a:xfrm>
            <a:off x="2362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2667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7" name="Rectangle 22"/>
          <p:cNvSpPr>
            <a:spLocks noChangeArrowheads="1"/>
          </p:cNvSpPr>
          <p:nvPr/>
        </p:nvSpPr>
        <p:spPr bwMode="auto">
          <a:xfrm>
            <a:off x="2057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8" name="Rectangle 127"/>
          <p:cNvSpPr>
            <a:spLocks noChangeArrowheads="1"/>
          </p:cNvSpPr>
          <p:nvPr/>
        </p:nvSpPr>
        <p:spPr bwMode="auto">
          <a:xfrm>
            <a:off x="2057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89" name="Rectangle 128"/>
          <p:cNvSpPr>
            <a:spLocks noChangeArrowheads="1"/>
          </p:cNvSpPr>
          <p:nvPr/>
        </p:nvSpPr>
        <p:spPr bwMode="auto">
          <a:xfrm>
            <a:off x="2362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0" name="Rectangle 129"/>
          <p:cNvSpPr>
            <a:spLocks noChangeArrowheads="1"/>
          </p:cNvSpPr>
          <p:nvPr/>
        </p:nvSpPr>
        <p:spPr bwMode="auto">
          <a:xfrm>
            <a:off x="2057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1" name="Rectangle 130"/>
          <p:cNvSpPr>
            <a:spLocks noChangeArrowheads="1"/>
          </p:cNvSpPr>
          <p:nvPr/>
        </p:nvSpPr>
        <p:spPr bwMode="auto">
          <a:xfrm>
            <a:off x="2057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2" name="Rectangle 131"/>
          <p:cNvSpPr>
            <a:spLocks noChangeArrowheads="1"/>
          </p:cNvSpPr>
          <p:nvPr/>
        </p:nvSpPr>
        <p:spPr bwMode="auto">
          <a:xfrm>
            <a:off x="2057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3" name="Rectangle 132"/>
          <p:cNvSpPr>
            <a:spLocks noChangeArrowheads="1"/>
          </p:cNvSpPr>
          <p:nvPr/>
        </p:nvSpPr>
        <p:spPr bwMode="auto">
          <a:xfrm>
            <a:off x="2362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4" name="Rectangle 3"/>
          <p:cNvSpPr>
            <a:spLocks noChangeArrowheads="1"/>
          </p:cNvSpPr>
          <p:nvPr/>
        </p:nvSpPr>
        <p:spPr bwMode="auto">
          <a:xfrm>
            <a:off x="2992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3602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6" name="Rectangle 6"/>
          <p:cNvSpPr>
            <a:spLocks noChangeArrowheads="1"/>
          </p:cNvSpPr>
          <p:nvPr/>
        </p:nvSpPr>
        <p:spPr bwMode="auto">
          <a:xfrm>
            <a:off x="3297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7" name="Rectangle 7"/>
          <p:cNvSpPr>
            <a:spLocks noChangeArrowheads="1"/>
          </p:cNvSpPr>
          <p:nvPr/>
        </p:nvSpPr>
        <p:spPr bwMode="auto">
          <a:xfrm>
            <a:off x="2992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8" name="Rectangle 8"/>
          <p:cNvSpPr>
            <a:spLocks noChangeArrowheads="1"/>
          </p:cNvSpPr>
          <p:nvPr/>
        </p:nvSpPr>
        <p:spPr bwMode="auto">
          <a:xfrm>
            <a:off x="3602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899" name="Rectangle 10"/>
          <p:cNvSpPr>
            <a:spLocks noChangeArrowheads="1"/>
          </p:cNvSpPr>
          <p:nvPr/>
        </p:nvSpPr>
        <p:spPr bwMode="auto">
          <a:xfrm>
            <a:off x="3297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0" name="Rectangle 11"/>
          <p:cNvSpPr>
            <a:spLocks noChangeArrowheads="1"/>
          </p:cNvSpPr>
          <p:nvPr/>
        </p:nvSpPr>
        <p:spPr bwMode="auto">
          <a:xfrm>
            <a:off x="2992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1" name="Rectangle 12"/>
          <p:cNvSpPr>
            <a:spLocks noChangeArrowheads="1"/>
          </p:cNvSpPr>
          <p:nvPr/>
        </p:nvSpPr>
        <p:spPr bwMode="auto">
          <a:xfrm>
            <a:off x="3602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2" name="Rectangle 14"/>
          <p:cNvSpPr>
            <a:spLocks noChangeArrowheads="1"/>
          </p:cNvSpPr>
          <p:nvPr/>
        </p:nvSpPr>
        <p:spPr bwMode="auto">
          <a:xfrm>
            <a:off x="3297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3" name="Rectangle 15"/>
          <p:cNvSpPr>
            <a:spLocks noChangeArrowheads="1"/>
          </p:cNvSpPr>
          <p:nvPr/>
        </p:nvSpPr>
        <p:spPr bwMode="auto">
          <a:xfrm>
            <a:off x="2992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4" name="Rectangle 16"/>
          <p:cNvSpPr>
            <a:spLocks noChangeArrowheads="1"/>
          </p:cNvSpPr>
          <p:nvPr/>
        </p:nvSpPr>
        <p:spPr bwMode="auto">
          <a:xfrm>
            <a:off x="3602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5" name="Rectangle 18"/>
          <p:cNvSpPr>
            <a:spLocks noChangeArrowheads="1"/>
          </p:cNvSpPr>
          <p:nvPr/>
        </p:nvSpPr>
        <p:spPr bwMode="auto">
          <a:xfrm>
            <a:off x="3297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6" name="Rectangle 19"/>
          <p:cNvSpPr>
            <a:spLocks noChangeArrowheads="1"/>
          </p:cNvSpPr>
          <p:nvPr/>
        </p:nvSpPr>
        <p:spPr bwMode="auto">
          <a:xfrm>
            <a:off x="2992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7" name="Rectangle 20"/>
          <p:cNvSpPr>
            <a:spLocks noChangeArrowheads="1"/>
          </p:cNvSpPr>
          <p:nvPr/>
        </p:nvSpPr>
        <p:spPr bwMode="auto">
          <a:xfrm>
            <a:off x="3602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8" name="Rectangle 22"/>
          <p:cNvSpPr>
            <a:spLocks noChangeArrowheads="1"/>
          </p:cNvSpPr>
          <p:nvPr/>
        </p:nvSpPr>
        <p:spPr bwMode="auto">
          <a:xfrm>
            <a:off x="2992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09" name="Rectangle 127"/>
          <p:cNvSpPr>
            <a:spLocks noChangeArrowheads="1"/>
          </p:cNvSpPr>
          <p:nvPr/>
        </p:nvSpPr>
        <p:spPr bwMode="auto">
          <a:xfrm>
            <a:off x="3297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0" name="Rectangle 128"/>
          <p:cNvSpPr>
            <a:spLocks noChangeArrowheads="1"/>
          </p:cNvSpPr>
          <p:nvPr/>
        </p:nvSpPr>
        <p:spPr bwMode="auto">
          <a:xfrm>
            <a:off x="3286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1" name="Rectangle 129"/>
          <p:cNvSpPr>
            <a:spLocks noChangeArrowheads="1"/>
          </p:cNvSpPr>
          <p:nvPr/>
        </p:nvSpPr>
        <p:spPr bwMode="auto">
          <a:xfrm>
            <a:off x="3297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2" name="Rectangle 130"/>
          <p:cNvSpPr>
            <a:spLocks noChangeArrowheads="1"/>
          </p:cNvSpPr>
          <p:nvPr/>
        </p:nvSpPr>
        <p:spPr bwMode="auto">
          <a:xfrm>
            <a:off x="3297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3" name="Rectangle 131"/>
          <p:cNvSpPr>
            <a:spLocks noChangeArrowheads="1"/>
          </p:cNvSpPr>
          <p:nvPr/>
        </p:nvSpPr>
        <p:spPr bwMode="auto">
          <a:xfrm>
            <a:off x="3297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4" name="Rectangle 132"/>
          <p:cNvSpPr>
            <a:spLocks noChangeArrowheads="1"/>
          </p:cNvSpPr>
          <p:nvPr/>
        </p:nvSpPr>
        <p:spPr bwMode="auto">
          <a:xfrm>
            <a:off x="3602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5" name="Rectangle 3"/>
          <p:cNvSpPr>
            <a:spLocks noChangeArrowheads="1"/>
          </p:cNvSpPr>
          <p:nvPr/>
        </p:nvSpPr>
        <p:spPr bwMode="auto">
          <a:xfrm>
            <a:off x="1773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6" name="Rectangle 4"/>
          <p:cNvSpPr>
            <a:spLocks noChangeArrowheads="1"/>
          </p:cNvSpPr>
          <p:nvPr/>
        </p:nvSpPr>
        <p:spPr bwMode="auto">
          <a:xfrm>
            <a:off x="2382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7" name="Rectangle 5"/>
          <p:cNvSpPr>
            <a:spLocks noChangeArrowheads="1"/>
          </p:cNvSpPr>
          <p:nvPr/>
        </p:nvSpPr>
        <p:spPr bwMode="auto">
          <a:xfrm>
            <a:off x="2687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8" name="Rectangle 6"/>
          <p:cNvSpPr>
            <a:spLocks noChangeArrowheads="1"/>
          </p:cNvSpPr>
          <p:nvPr/>
        </p:nvSpPr>
        <p:spPr bwMode="auto">
          <a:xfrm>
            <a:off x="2078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19" name="Rectangle 7"/>
          <p:cNvSpPr>
            <a:spLocks noChangeArrowheads="1"/>
          </p:cNvSpPr>
          <p:nvPr/>
        </p:nvSpPr>
        <p:spPr bwMode="auto">
          <a:xfrm>
            <a:off x="1773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0" name="Rectangle 8"/>
          <p:cNvSpPr>
            <a:spLocks noChangeArrowheads="1"/>
          </p:cNvSpPr>
          <p:nvPr/>
        </p:nvSpPr>
        <p:spPr bwMode="auto">
          <a:xfrm>
            <a:off x="2382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1" name="Rectangle 9"/>
          <p:cNvSpPr>
            <a:spLocks noChangeArrowheads="1"/>
          </p:cNvSpPr>
          <p:nvPr/>
        </p:nvSpPr>
        <p:spPr bwMode="auto">
          <a:xfrm>
            <a:off x="2687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2" name="Rectangle 10"/>
          <p:cNvSpPr>
            <a:spLocks noChangeArrowheads="1"/>
          </p:cNvSpPr>
          <p:nvPr/>
        </p:nvSpPr>
        <p:spPr bwMode="auto">
          <a:xfrm>
            <a:off x="2078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3" name="Rectangle 11"/>
          <p:cNvSpPr>
            <a:spLocks noChangeArrowheads="1"/>
          </p:cNvSpPr>
          <p:nvPr/>
        </p:nvSpPr>
        <p:spPr bwMode="auto">
          <a:xfrm>
            <a:off x="1773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4" name="Rectangle 12"/>
          <p:cNvSpPr>
            <a:spLocks noChangeArrowheads="1"/>
          </p:cNvSpPr>
          <p:nvPr/>
        </p:nvSpPr>
        <p:spPr bwMode="auto">
          <a:xfrm>
            <a:off x="2382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5" name="Rectangle 13"/>
          <p:cNvSpPr>
            <a:spLocks noChangeArrowheads="1"/>
          </p:cNvSpPr>
          <p:nvPr/>
        </p:nvSpPr>
        <p:spPr bwMode="auto">
          <a:xfrm>
            <a:off x="2687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6" name="Rectangle 14"/>
          <p:cNvSpPr>
            <a:spLocks noChangeArrowheads="1"/>
          </p:cNvSpPr>
          <p:nvPr/>
        </p:nvSpPr>
        <p:spPr bwMode="auto">
          <a:xfrm>
            <a:off x="2078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7" name="Rectangle 15"/>
          <p:cNvSpPr>
            <a:spLocks noChangeArrowheads="1"/>
          </p:cNvSpPr>
          <p:nvPr/>
        </p:nvSpPr>
        <p:spPr bwMode="auto">
          <a:xfrm>
            <a:off x="1773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8" name="Rectangle 16"/>
          <p:cNvSpPr>
            <a:spLocks noChangeArrowheads="1"/>
          </p:cNvSpPr>
          <p:nvPr/>
        </p:nvSpPr>
        <p:spPr bwMode="auto">
          <a:xfrm>
            <a:off x="2382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29" name="Rectangle 17"/>
          <p:cNvSpPr>
            <a:spLocks noChangeArrowheads="1"/>
          </p:cNvSpPr>
          <p:nvPr/>
        </p:nvSpPr>
        <p:spPr bwMode="auto">
          <a:xfrm>
            <a:off x="2687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0" name="Rectangle 18"/>
          <p:cNvSpPr>
            <a:spLocks noChangeArrowheads="1"/>
          </p:cNvSpPr>
          <p:nvPr/>
        </p:nvSpPr>
        <p:spPr bwMode="auto">
          <a:xfrm>
            <a:off x="2078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1" name="Rectangle 127"/>
          <p:cNvSpPr>
            <a:spLocks noChangeArrowheads="1"/>
          </p:cNvSpPr>
          <p:nvPr/>
        </p:nvSpPr>
        <p:spPr bwMode="auto">
          <a:xfrm>
            <a:off x="3022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2" name="Rectangle 128"/>
          <p:cNvSpPr>
            <a:spLocks noChangeArrowheads="1"/>
          </p:cNvSpPr>
          <p:nvPr/>
        </p:nvSpPr>
        <p:spPr bwMode="auto">
          <a:xfrm>
            <a:off x="2382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3" name="Rectangle 129"/>
          <p:cNvSpPr>
            <a:spLocks noChangeArrowheads="1"/>
          </p:cNvSpPr>
          <p:nvPr/>
        </p:nvSpPr>
        <p:spPr bwMode="auto">
          <a:xfrm>
            <a:off x="2708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4" name="Rectangle 130"/>
          <p:cNvSpPr>
            <a:spLocks noChangeArrowheads="1"/>
          </p:cNvSpPr>
          <p:nvPr/>
        </p:nvSpPr>
        <p:spPr bwMode="auto">
          <a:xfrm>
            <a:off x="2371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5" name="Rectangle 131"/>
          <p:cNvSpPr>
            <a:spLocks noChangeArrowheads="1"/>
          </p:cNvSpPr>
          <p:nvPr/>
        </p:nvSpPr>
        <p:spPr bwMode="auto">
          <a:xfrm>
            <a:off x="2697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6" name="Rectangle 3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7" name="Rectangle 4"/>
          <p:cNvSpPr>
            <a:spLocks noChangeArrowheads="1"/>
          </p:cNvSpPr>
          <p:nvPr/>
        </p:nvSpPr>
        <p:spPr bwMode="auto">
          <a:xfrm>
            <a:off x="3590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8" name="Rectangle 6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39" name="Rectangle 7"/>
          <p:cNvSpPr>
            <a:spLocks noChangeArrowheads="1"/>
          </p:cNvSpPr>
          <p:nvPr/>
        </p:nvSpPr>
        <p:spPr bwMode="auto">
          <a:xfrm>
            <a:off x="3276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0" name="Rectangle 8"/>
          <p:cNvSpPr>
            <a:spLocks noChangeArrowheads="1"/>
          </p:cNvSpPr>
          <p:nvPr/>
        </p:nvSpPr>
        <p:spPr bwMode="auto">
          <a:xfrm>
            <a:off x="3590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1" name="Rectangle 10"/>
          <p:cNvSpPr>
            <a:spLocks noChangeArrowheads="1"/>
          </p:cNvSpPr>
          <p:nvPr/>
        </p:nvSpPr>
        <p:spPr bwMode="auto">
          <a:xfrm>
            <a:off x="2981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2" name="Rectangle 11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3" name="Rectangle 12"/>
          <p:cNvSpPr>
            <a:spLocks noChangeArrowheads="1"/>
          </p:cNvSpPr>
          <p:nvPr/>
        </p:nvSpPr>
        <p:spPr bwMode="auto">
          <a:xfrm>
            <a:off x="3590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4" name="Rectangle 14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5" name="Rectangle 15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6" name="Rectangle 16"/>
          <p:cNvSpPr>
            <a:spLocks noChangeArrowheads="1"/>
          </p:cNvSpPr>
          <p:nvPr/>
        </p:nvSpPr>
        <p:spPr bwMode="auto">
          <a:xfrm>
            <a:off x="3590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7" name="Rectangle 18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8" name="Rectangle 127"/>
          <p:cNvSpPr>
            <a:spLocks noChangeArrowheads="1"/>
          </p:cNvSpPr>
          <p:nvPr/>
        </p:nvSpPr>
        <p:spPr bwMode="auto">
          <a:xfrm>
            <a:off x="2981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49" name="Rectangle 128"/>
          <p:cNvSpPr>
            <a:spLocks noChangeArrowheads="1"/>
          </p:cNvSpPr>
          <p:nvPr/>
        </p:nvSpPr>
        <p:spPr bwMode="auto">
          <a:xfrm>
            <a:off x="2057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0" name="Rectangle 129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1" name="Rectangle 130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2" name="Rectangle 131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3" name="Rectangle 11"/>
          <p:cNvSpPr>
            <a:spLocks noChangeArrowheads="1"/>
          </p:cNvSpPr>
          <p:nvPr/>
        </p:nvSpPr>
        <p:spPr bwMode="auto">
          <a:xfrm>
            <a:off x="1762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4" name="Rectangle 11"/>
          <p:cNvSpPr>
            <a:spLocks noChangeArrowheads="1"/>
          </p:cNvSpPr>
          <p:nvPr/>
        </p:nvSpPr>
        <p:spPr bwMode="auto">
          <a:xfrm>
            <a:off x="2057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5" name="Rectangle 22"/>
          <p:cNvSpPr>
            <a:spLocks noChangeArrowheads="1"/>
          </p:cNvSpPr>
          <p:nvPr/>
        </p:nvSpPr>
        <p:spPr bwMode="auto">
          <a:xfrm>
            <a:off x="1782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6" name="Rectangle 21"/>
          <p:cNvSpPr>
            <a:spLocks noChangeArrowheads="1"/>
          </p:cNvSpPr>
          <p:nvPr/>
        </p:nvSpPr>
        <p:spPr bwMode="auto">
          <a:xfrm>
            <a:off x="3602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7" name="Rectangle 21"/>
          <p:cNvSpPr>
            <a:spLocks noChangeArrowheads="1"/>
          </p:cNvSpPr>
          <p:nvPr/>
        </p:nvSpPr>
        <p:spPr bwMode="auto">
          <a:xfrm>
            <a:off x="2403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8" name="Rectangle 15"/>
          <p:cNvSpPr>
            <a:spLocks noChangeArrowheads="1"/>
          </p:cNvSpPr>
          <p:nvPr/>
        </p:nvSpPr>
        <p:spPr bwMode="auto">
          <a:xfrm>
            <a:off x="3286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59" name="Rectangle 16"/>
          <p:cNvSpPr>
            <a:spLocks noChangeArrowheads="1"/>
          </p:cNvSpPr>
          <p:nvPr/>
        </p:nvSpPr>
        <p:spPr bwMode="auto">
          <a:xfrm>
            <a:off x="3306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0" name="Rectangle 16"/>
          <p:cNvSpPr>
            <a:spLocks noChangeArrowheads="1"/>
          </p:cNvSpPr>
          <p:nvPr/>
        </p:nvSpPr>
        <p:spPr bwMode="auto">
          <a:xfrm>
            <a:off x="3306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1" name="Rectangle 131"/>
          <p:cNvSpPr>
            <a:spLocks noChangeArrowheads="1"/>
          </p:cNvSpPr>
          <p:nvPr/>
        </p:nvSpPr>
        <p:spPr bwMode="auto">
          <a:xfrm>
            <a:off x="2697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2" name="Rectangle 3"/>
          <p:cNvSpPr>
            <a:spLocks noChangeArrowheads="1"/>
          </p:cNvSpPr>
          <p:nvPr/>
        </p:nvSpPr>
        <p:spPr bwMode="auto">
          <a:xfrm>
            <a:off x="2301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3" name="Rectangle 4"/>
          <p:cNvSpPr>
            <a:spLocks noChangeArrowheads="1"/>
          </p:cNvSpPr>
          <p:nvPr/>
        </p:nvSpPr>
        <p:spPr bwMode="auto">
          <a:xfrm>
            <a:off x="2911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4" name="Rectangle 5"/>
          <p:cNvSpPr>
            <a:spLocks noChangeArrowheads="1"/>
          </p:cNvSpPr>
          <p:nvPr/>
        </p:nvSpPr>
        <p:spPr bwMode="auto">
          <a:xfrm>
            <a:off x="3216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5" name="Rectangle 6"/>
          <p:cNvSpPr>
            <a:spLocks noChangeArrowheads="1"/>
          </p:cNvSpPr>
          <p:nvPr/>
        </p:nvSpPr>
        <p:spPr bwMode="auto">
          <a:xfrm>
            <a:off x="2606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6" name="Rectangle 129"/>
          <p:cNvSpPr>
            <a:spLocks noChangeArrowheads="1"/>
          </p:cNvSpPr>
          <p:nvPr/>
        </p:nvSpPr>
        <p:spPr bwMode="auto">
          <a:xfrm>
            <a:off x="2606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7" name="Rectangle 3"/>
          <p:cNvSpPr>
            <a:spLocks noChangeArrowheads="1"/>
          </p:cNvSpPr>
          <p:nvPr/>
        </p:nvSpPr>
        <p:spPr bwMode="auto">
          <a:xfrm>
            <a:off x="3540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8" name="Rectangle 4"/>
          <p:cNvSpPr>
            <a:spLocks noChangeArrowheads="1"/>
          </p:cNvSpPr>
          <p:nvPr/>
        </p:nvSpPr>
        <p:spPr bwMode="auto">
          <a:xfrm>
            <a:off x="4149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69" name="Rectangle 6"/>
          <p:cNvSpPr>
            <a:spLocks noChangeArrowheads="1"/>
          </p:cNvSpPr>
          <p:nvPr/>
        </p:nvSpPr>
        <p:spPr bwMode="auto">
          <a:xfrm>
            <a:off x="3844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0" name="Rectangle 129"/>
          <p:cNvSpPr>
            <a:spLocks noChangeArrowheads="1"/>
          </p:cNvSpPr>
          <p:nvPr/>
        </p:nvSpPr>
        <p:spPr bwMode="auto">
          <a:xfrm>
            <a:off x="3844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1" name="Rectangle 11"/>
          <p:cNvSpPr>
            <a:spLocks noChangeArrowheads="1"/>
          </p:cNvSpPr>
          <p:nvPr/>
        </p:nvSpPr>
        <p:spPr bwMode="auto">
          <a:xfrm>
            <a:off x="2606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2" name="Rectangle 7"/>
          <p:cNvSpPr>
            <a:spLocks noChangeArrowheads="1"/>
          </p:cNvSpPr>
          <p:nvPr/>
        </p:nvSpPr>
        <p:spPr bwMode="auto">
          <a:xfrm>
            <a:off x="4465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3" name="Rectangle 8"/>
          <p:cNvSpPr>
            <a:spLocks noChangeArrowheads="1"/>
          </p:cNvSpPr>
          <p:nvPr/>
        </p:nvSpPr>
        <p:spPr bwMode="auto">
          <a:xfrm>
            <a:off x="5075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4" name="Rectangle 9"/>
          <p:cNvSpPr>
            <a:spLocks noChangeArrowheads="1"/>
          </p:cNvSpPr>
          <p:nvPr/>
        </p:nvSpPr>
        <p:spPr bwMode="auto">
          <a:xfrm>
            <a:off x="5380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5" name="Rectangle 10"/>
          <p:cNvSpPr>
            <a:spLocks noChangeArrowheads="1"/>
          </p:cNvSpPr>
          <p:nvPr/>
        </p:nvSpPr>
        <p:spPr bwMode="auto">
          <a:xfrm>
            <a:off x="4770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6" name="Rectangle 127"/>
          <p:cNvSpPr>
            <a:spLocks noChangeArrowheads="1"/>
          </p:cNvSpPr>
          <p:nvPr/>
        </p:nvSpPr>
        <p:spPr bwMode="auto">
          <a:xfrm>
            <a:off x="4770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7" name="Rectangle 128"/>
          <p:cNvSpPr>
            <a:spLocks noChangeArrowheads="1"/>
          </p:cNvSpPr>
          <p:nvPr/>
        </p:nvSpPr>
        <p:spPr bwMode="auto">
          <a:xfrm>
            <a:off x="5075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8" name="Rectangle 7"/>
          <p:cNvSpPr>
            <a:spLocks noChangeArrowheads="1"/>
          </p:cNvSpPr>
          <p:nvPr/>
        </p:nvSpPr>
        <p:spPr bwMode="auto">
          <a:xfrm>
            <a:off x="5705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79" name="Rectangle 8"/>
          <p:cNvSpPr>
            <a:spLocks noChangeArrowheads="1"/>
          </p:cNvSpPr>
          <p:nvPr/>
        </p:nvSpPr>
        <p:spPr bwMode="auto">
          <a:xfrm>
            <a:off x="6315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0" name="Rectangle 10"/>
          <p:cNvSpPr>
            <a:spLocks noChangeArrowheads="1"/>
          </p:cNvSpPr>
          <p:nvPr/>
        </p:nvSpPr>
        <p:spPr bwMode="auto">
          <a:xfrm>
            <a:off x="6010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1" name="Rectangle 127"/>
          <p:cNvSpPr>
            <a:spLocks noChangeArrowheads="1"/>
          </p:cNvSpPr>
          <p:nvPr/>
        </p:nvSpPr>
        <p:spPr bwMode="auto">
          <a:xfrm>
            <a:off x="6010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2" name="Rectangle 11"/>
          <p:cNvSpPr>
            <a:spLocks noChangeArrowheads="1"/>
          </p:cNvSpPr>
          <p:nvPr/>
        </p:nvSpPr>
        <p:spPr bwMode="auto">
          <a:xfrm>
            <a:off x="4475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3" name="Rectangle 11"/>
          <p:cNvSpPr>
            <a:spLocks noChangeArrowheads="1"/>
          </p:cNvSpPr>
          <p:nvPr/>
        </p:nvSpPr>
        <p:spPr bwMode="auto">
          <a:xfrm>
            <a:off x="6645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4" name="Rectangle 12"/>
          <p:cNvSpPr>
            <a:spLocks noChangeArrowheads="1"/>
          </p:cNvSpPr>
          <p:nvPr/>
        </p:nvSpPr>
        <p:spPr bwMode="auto">
          <a:xfrm>
            <a:off x="7254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5" name="Rectangle 13"/>
          <p:cNvSpPr>
            <a:spLocks noChangeArrowheads="1"/>
          </p:cNvSpPr>
          <p:nvPr/>
        </p:nvSpPr>
        <p:spPr bwMode="auto">
          <a:xfrm>
            <a:off x="7559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6" name="Rectangle 14"/>
          <p:cNvSpPr>
            <a:spLocks noChangeArrowheads="1"/>
          </p:cNvSpPr>
          <p:nvPr/>
        </p:nvSpPr>
        <p:spPr bwMode="auto">
          <a:xfrm>
            <a:off x="6950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7" name="Rectangle 130"/>
          <p:cNvSpPr>
            <a:spLocks noChangeArrowheads="1"/>
          </p:cNvSpPr>
          <p:nvPr/>
        </p:nvSpPr>
        <p:spPr bwMode="auto">
          <a:xfrm>
            <a:off x="6950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8" name="Rectangle 11"/>
          <p:cNvSpPr>
            <a:spLocks noChangeArrowheads="1"/>
          </p:cNvSpPr>
          <p:nvPr/>
        </p:nvSpPr>
        <p:spPr bwMode="auto">
          <a:xfrm>
            <a:off x="7883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89" name="Rectangle 12"/>
          <p:cNvSpPr>
            <a:spLocks noChangeArrowheads="1"/>
          </p:cNvSpPr>
          <p:nvPr/>
        </p:nvSpPr>
        <p:spPr bwMode="auto">
          <a:xfrm>
            <a:off x="8493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0" name="Rectangle 14"/>
          <p:cNvSpPr>
            <a:spLocks noChangeArrowheads="1"/>
          </p:cNvSpPr>
          <p:nvPr/>
        </p:nvSpPr>
        <p:spPr bwMode="auto">
          <a:xfrm>
            <a:off x="8188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1" name="Rectangle 130"/>
          <p:cNvSpPr>
            <a:spLocks noChangeArrowheads="1"/>
          </p:cNvSpPr>
          <p:nvPr/>
        </p:nvSpPr>
        <p:spPr bwMode="auto">
          <a:xfrm>
            <a:off x="8188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2" name="Rectangle 15"/>
          <p:cNvSpPr>
            <a:spLocks noChangeArrowheads="1"/>
          </p:cNvSpPr>
          <p:nvPr/>
        </p:nvSpPr>
        <p:spPr bwMode="auto">
          <a:xfrm>
            <a:off x="8813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3" name="Rectangle 16"/>
          <p:cNvSpPr>
            <a:spLocks noChangeArrowheads="1"/>
          </p:cNvSpPr>
          <p:nvPr/>
        </p:nvSpPr>
        <p:spPr bwMode="auto">
          <a:xfrm>
            <a:off x="9423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4" name="Rectangle 17"/>
          <p:cNvSpPr>
            <a:spLocks noChangeArrowheads="1"/>
          </p:cNvSpPr>
          <p:nvPr/>
        </p:nvSpPr>
        <p:spPr bwMode="auto">
          <a:xfrm>
            <a:off x="9728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5" name="Rectangle 18"/>
          <p:cNvSpPr>
            <a:spLocks noChangeArrowheads="1"/>
          </p:cNvSpPr>
          <p:nvPr/>
        </p:nvSpPr>
        <p:spPr bwMode="auto">
          <a:xfrm>
            <a:off x="9118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6" name="Rectangle 131"/>
          <p:cNvSpPr>
            <a:spLocks noChangeArrowheads="1"/>
          </p:cNvSpPr>
          <p:nvPr/>
        </p:nvSpPr>
        <p:spPr bwMode="auto">
          <a:xfrm>
            <a:off x="9118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7" name="Rectangle 130"/>
          <p:cNvSpPr>
            <a:spLocks noChangeArrowheads="1"/>
          </p:cNvSpPr>
          <p:nvPr/>
        </p:nvSpPr>
        <p:spPr bwMode="auto">
          <a:xfrm>
            <a:off x="9432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6998" name="TextBox 7"/>
          <p:cNvSpPr txBox="1">
            <a:spLocks noChangeArrowheads="1"/>
          </p:cNvSpPr>
          <p:nvPr/>
        </p:nvSpPr>
        <p:spPr bwMode="auto">
          <a:xfrm>
            <a:off x="10033001" y="1866901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…</a:t>
            </a:r>
          </a:p>
        </p:txBody>
      </p:sp>
      <p:sp>
        <p:nvSpPr>
          <p:cNvPr id="36999" name="TextBox 261"/>
          <p:cNvSpPr txBox="1">
            <a:spLocks noChangeArrowheads="1"/>
          </p:cNvSpPr>
          <p:nvPr/>
        </p:nvSpPr>
        <p:spPr bwMode="auto">
          <a:xfrm>
            <a:off x="1506537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37000" name="TextBox 262"/>
          <p:cNvSpPr txBox="1">
            <a:spLocks noChangeArrowheads="1"/>
          </p:cNvSpPr>
          <p:nvPr/>
        </p:nvSpPr>
        <p:spPr bwMode="auto">
          <a:xfrm>
            <a:off x="3771901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sp>
        <p:nvSpPr>
          <p:cNvPr id="37001" name="TextBox 263"/>
          <p:cNvSpPr txBox="1">
            <a:spLocks noChangeArrowheads="1"/>
          </p:cNvSpPr>
          <p:nvPr/>
        </p:nvSpPr>
        <p:spPr bwMode="auto">
          <a:xfrm>
            <a:off x="2170113" y="1400176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 </a:t>
            </a:r>
            <a:r>
              <a:rPr lang="en-GB" altLang="en-US" sz="2400"/>
              <a:t>1                5                10                 15                20                25 </a:t>
            </a:r>
            <a:r>
              <a:rPr lang="en-GB" altLang="en-US" sz="2400" b="1"/>
              <a:t> …</a:t>
            </a:r>
          </a:p>
        </p:txBody>
      </p:sp>
      <p:cxnSp>
        <p:nvCxnSpPr>
          <p:cNvPr id="41" name="Straight Connector 40"/>
          <p:cNvCxnSpPr>
            <a:stCxn id="36962" idx="2"/>
            <a:endCxn id="4" idx="2"/>
          </p:cNvCxnSpPr>
          <p:nvPr/>
        </p:nvCxnSpPr>
        <p:spPr>
          <a:xfrm>
            <a:off x="2454276" y="2219326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2759076" y="2219326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3073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3408363" y="2239963"/>
            <a:ext cx="1947862" cy="14525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3733801" y="2260601"/>
            <a:ext cx="1622425" cy="1431925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4008439" y="2270125"/>
            <a:ext cx="1347787" cy="142240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36968" idx="2"/>
            <a:endCxn id="4" idx="1"/>
          </p:cNvCxnSpPr>
          <p:nvPr/>
        </p:nvCxnSpPr>
        <p:spPr>
          <a:xfrm>
            <a:off x="4302125" y="2230439"/>
            <a:ext cx="1054100" cy="1462087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36972" idx="2"/>
            <a:endCxn id="4" idx="1"/>
          </p:cNvCxnSpPr>
          <p:nvPr/>
        </p:nvCxnSpPr>
        <p:spPr>
          <a:xfrm>
            <a:off x="4618039" y="2239963"/>
            <a:ext cx="738187" cy="14525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5033964" y="2281239"/>
            <a:ext cx="369887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5216525" y="2290764"/>
            <a:ext cx="369888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5502276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5705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5705476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endCxn id="4" idx="7"/>
          </p:cNvCxnSpPr>
          <p:nvPr/>
        </p:nvCxnSpPr>
        <p:spPr>
          <a:xfrm flipH="1">
            <a:off x="5859463" y="2311401"/>
            <a:ext cx="658812" cy="138112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endCxn id="4" idx="7"/>
          </p:cNvCxnSpPr>
          <p:nvPr/>
        </p:nvCxnSpPr>
        <p:spPr>
          <a:xfrm flipH="1">
            <a:off x="5859463" y="2281239"/>
            <a:ext cx="931862" cy="141128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964239" y="2290763"/>
            <a:ext cx="1152525" cy="14160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36984" idx="2"/>
          </p:cNvCxnSpPr>
          <p:nvPr/>
        </p:nvCxnSpPr>
        <p:spPr>
          <a:xfrm flipH="1">
            <a:off x="6010275" y="2239963"/>
            <a:ext cx="1397000" cy="154940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5964239" y="2290764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36988" idx="2"/>
            <a:endCxn id="4" idx="6"/>
          </p:cNvCxnSpPr>
          <p:nvPr/>
        </p:nvCxnSpPr>
        <p:spPr>
          <a:xfrm flipH="1">
            <a:off x="5964239" y="2251076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5964239" y="2290764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5964238" y="2251076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5964238" y="2270126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5964238" y="2270126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5964238" y="2251076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36994" idx="2"/>
          </p:cNvCxnSpPr>
          <p:nvPr/>
        </p:nvCxnSpPr>
        <p:spPr>
          <a:xfrm flipH="1">
            <a:off x="6010276" y="2244726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075363" y="2316164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7712076" y="4414838"/>
            <a:ext cx="2265363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476" y="5156200"/>
            <a:ext cx="2143125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30" name="TextBox 310"/>
          <p:cNvSpPr txBox="1">
            <a:spLocks noChangeArrowheads="1"/>
          </p:cNvSpPr>
          <p:nvPr/>
        </p:nvSpPr>
        <p:spPr bwMode="auto">
          <a:xfrm>
            <a:off x="7737475" y="3967163"/>
            <a:ext cx="2406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strong +</a:t>
            </a:r>
            <a:r>
              <a:rPr lang="en-GB" altLang="en-US" sz="2400" dirty="0" err="1"/>
              <a:t>ve</a:t>
            </a:r>
            <a:r>
              <a:rPr lang="en-GB" altLang="en-US" sz="2400" dirty="0"/>
              <a:t> weight</a:t>
            </a:r>
          </a:p>
        </p:txBody>
      </p:sp>
      <p:sp>
        <p:nvSpPr>
          <p:cNvPr id="37031" name="TextBox 313"/>
          <p:cNvSpPr txBox="1">
            <a:spLocks noChangeArrowheads="1"/>
          </p:cNvSpPr>
          <p:nvPr/>
        </p:nvSpPr>
        <p:spPr bwMode="auto">
          <a:xfrm>
            <a:off x="7751764" y="4627563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low/zero weight</a:t>
            </a:r>
          </a:p>
        </p:txBody>
      </p:sp>
    </p:spTree>
    <p:extLst>
      <p:ext uri="{BB962C8B-B14F-4D97-AF65-F5344CB8AC3E}">
        <p14:creationId xmlns:p14="http://schemas.microsoft.com/office/powerpoint/2010/main" val="34203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2098675" y="296863"/>
            <a:ext cx="7772400" cy="1143000"/>
          </a:xfrm>
        </p:spPr>
        <p:txBody>
          <a:bodyPr/>
          <a:lstStyle/>
          <a:p>
            <a:r>
              <a:rPr lang="en-GB" altLang="en-US" smtClean="0">
                <a:solidFill>
                  <a:srgbClr val="FF3300"/>
                </a:solidFill>
              </a:rPr>
              <a:t>What does this unit detect? </a:t>
            </a:r>
            <a:endParaRPr lang="en-GB" altLang="en-US" i="1" smtClean="0">
              <a:solidFill>
                <a:srgbClr val="FF33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53038" y="3584576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1752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2362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18" name="Rectangle 5"/>
          <p:cNvSpPr>
            <a:spLocks noChangeArrowheads="1"/>
          </p:cNvSpPr>
          <p:nvPr/>
        </p:nvSpPr>
        <p:spPr bwMode="auto">
          <a:xfrm>
            <a:off x="2667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2057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0" name="Rectangle 7"/>
          <p:cNvSpPr>
            <a:spLocks noChangeArrowheads="1"/>
          </p:cNvSpPr>
          <p:nvPr/>
        </p:nvSpPr>
        <p:spPr bwMode="auto">
          <a:xfrm>
            <a:off x="1752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2362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2" name="Rectangle 9"/>
          <p:cNvSpPr>
            <a:spLocks noChangeArrowheads="1"/>
          </p:cNvSpPr>
          <p:nvPr/>
        </p:nvSpPr>
        <p:spPr bwMode="auto">
          <a:xfrm>
            <a:off x="2667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2057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4" name="Rectangle 11"/>
          <p:cNvSpPr>
            <a:spLocks noChangeArrowheads="1"/>
          </p:cNvSpPr>
          <p:nvPr/>
        </p:nvSpPr>
        <p:spPr bwMode="auto">
          <a:xfrm>
            <a:off x="1752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2362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6" name="Rectangle 13"/>
          <p:cNvSpPr>
            <a:spLocks noChangeArrowheads="1"/>
          </p:cNvSpPr>
          <p:nvPr/>
        </p:nvSpPr>
        <p:spPr bwMode="auto">
          <a:xfrm>
            <a:off x="2667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7" name="Rectangle 14"/>
          <p:cNvSpPr>
            <a:spLocks noChangeArrowheads="1"/>
          </p:cNvSpPr>
          <p:nvPr/>
        </p:nvSpPr>
        <p:spPr bwMode="auto">
          <a:xfrm>
            <a:off x="2057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8" name="Rectangle 15"/>
          <p:cNvSpPr>
            <a:spLocks noChangeArrowheads="1"/>
          </p:cNvSpPr>
          <p:nvPr/>
        </p:nvSpPr>
        <p:spPr bwMode="auto">
          <a:xfrm>
            <a:off x="1752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29" name="Rectangle 16"/>
          <p:cNvSpPr>
            <a:spLocks noChangeArrowheads="1"/>
          </p:cNvSpPr>
          <p:nvPr/>
        </p:nvSpPr>
        <p:spPr bwMode="auto">
          <a:xfrm>
            <a:off x="2362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0" name="Rectangle 17"/>
          <p:cNvSpPr>
            <a:spLocks noChangeArrowheads="1"/>
          </p:cNvSpPr>
          <p:nvPr/>
        </p:nvSpPr>
        <p:spPr bwMode="auto">
          <a:xfrm>
            <a:off x="2667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1" name="Rectangle 18"/>
          <p:cNvSpPr>
            <a:spLocks noChangeArrowheads="1"/>
          </p:cNvSpPr>
          <p:nvPr/>
        </p:nvSpPr>
        <p:spPr bwMode="auto">
          <a:xfrm>
            <a:off x="2057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2" name="Rectangle 19"/>
          <p:cNvSpPr>
            <a:spLocks noChangeArrowheads="1"/>
          </p:cNvSpPr>
          <p:nvPr/>
        </p:nvSpPr>
        <p:spPr bwMode="auto">
          <a:xfrm>
            <a:off x="1752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3" name="Rectangle 20"/>
          <p:cNvSpPr>
            <a:spLocks noChangeArrowheads="1"/>
          </p:cNvSpPr>
          <p:nvPr/>
        </p:nvSpPr>
        <p:spPr bwMode="auto">
          <a:xfrm>
            <a:off x="2362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4" name="Rectangle 21"/>
          <p:cNvSpPr>
            <a:spLocks noChangeArrowheads="1"/>
          </p:cNvSpPr>
          <p:nvPr/>
        </p:nvSpPr>
        <p:spPr bwMode="auto">
          <a:xfrm>
            <a:off x="2667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5" name="Rectangle 22"/>
          <p:cNvSpPr>
            <a:spLocks noChangeArrowheads="1"/>
          </p:cNvSpPr>
          <p:nvPr/>
        </p:nvSpPr>
        <p:spPr bwMode="auto">
          <a:xfrm>
            <a:off x="2057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6" name="Rectangle 127"/>
          <p:cNvSpPr>
            <a:spLocks noChangeArrowheads="1"/>
          </p:cNvSpPr>
          <p:nvPr/>
        </p:nvSpPr>
        <p:spPr bwMode="auto">
          <a:xfrm>
            <a:off x="2057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7" name="Rectangle 128"/>
          <p:cNvSpPr>
            <a:spLocks noChangeArrowheads="1"/>
          </p:cNvSpPr>
          <p:nvPr/>
        </p:nvSpPr>
        <p:spPr bwMode="auto">
          <a:xfrm>
            <a:off x="2362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8" name="Rectangle 129"/>
          <p:cNvSpPr>
            <a:spLocks noChangeArrowheads="1"/>
          </p:cNvSpPr>
          <p:nvPr/>
        </p:nvSpPr>
        <p:spPr bwMode="auto">
          <a:xfrm>
            <a:off x="2057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39" name="Rectangle 130"/>
          <p:cNvSpPr>
            <a:spLocks noChangeArrowheads="1"/>
          </p:cNvSpPr>
          <p:nvPr/>
        </p:nvSpPr>
        <p:spPr bwMode="auto">
          <a:xfrm>
            <a:off x="2057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0" name="Rectangle 131"/>
          <p:cNvSpPr>
            <a:spLocks noChangeArrowheads="1"/>
          </p:cNvSpPr>
          <p:nvPr/>
        </p:nvSpPr>
        <p:spPr bwMode="auto">
          <a:xfrm>
            <a:off x="2057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1" name="Rectangle 132"/>
          <p:cNvSpPr>
            <a:spLocks noChangeArrowheads="1"/>
          </p:cNvSpPr>
          <p:nvPr/>
        </p:nvSpPr>
        <p:spPr bwMode="auto">
          <a:xfrm>
            <a:off x="2362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2" name="Rectangle 3"/>
          <p:cNvSpPr>
            <a:spLocks noChangeArrowheads="1"/>
          </p:cNvSpPr>
          <p:nvPr/>
        </p:nvSpPr>
        <p:spPr bwMode="auto">
          <a:xfrm>
            <a:off x="2992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3" name="Rectangle 4"/>
          <p:cNvSpPr>
            <a:spLocks noChangeArrowheads="1"/>
          </p:cNvSpPr>
          <p:nvPr/>
        </p:nvSpPr>
        <p:spPr bwMode="auto">
          <a:xfrm>
            <a:off x="3602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4" name="Rectangle 6"/>
          <p:cNvSpPr>
            <a:spLocks noChangeArrowheads="1"/>
          </p:cNvSpPr>
          <p:nvPr/>
        </p:nvSpPr>
        <p:spPr bwMode="auto">
          <a:xfrm>
            <a:off x="3297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5" name="Rectangle 7"/>
          <p:cNvSpPr>
            <a:spLocks noChangeArrowheads="1"/>
          </p:cNvSpPr>
          <p:nvPr/>
        </p:nvSpPr>
        <p:spPr bwMode="auto">
          <a:xfrm>
            <a:off x="2992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6" name="Rectangle 8"/>
          <p:cNvSpPr>
            <a:spLocks noChangeArrowheads="1"/>
          </p:cNvSpPr>
          <p:nvPr/>
        </p:nvSpPr>
        <p:spPr bwMode="auto">
          <a:xfrm>
            <a:off x="3602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7" name="Rectangle 10"/>
          <p:cNvSpPr>
            <a:spLocks noChangeArrowheads="1"/>
          </p:cNvSpPr>
          <p:nvPr/>
        </p:nvSpPr>
        <p:spPr bwMode="auto">
          <a:xfrm>
            <a:off x="3297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8" name="Rectangle 11"/>
          <p:cNvSpPr>
            <a:spLocks noChangeArrowheads="1"/>
          </p:cNvSpPr>
          <p:nvPr/>
        </p:nvSpPr>
        <p:spPr bwMode="auto">
          <a:xfrm>
            <a:off x="2992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49" name="Rectangle 12"/>
          <p:cNvSpPr>
            <a:spLocks noChangeArrowheads="1"/>
          </p:cNvSpPr>
          <p:nvPr/>
        </p:nvSpPr>
        <p:spPr bwMode="auto">
          <a:xfrm>
            <a:off x="3602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0" name="Rectangle 14"/>
          <p:cNvSpPr>
            <a:spLocks noChangeArrowheads="1"/>
          </p:cNvSpPr>
          <p:nvPr/>
        </p:nvSpPr>
        <p:spPr bwMode="auto">
          <a:xfrm>
            <a:off x="3297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1" name="Rectangle 15"/>
          <p:cNvSpPr>
            <a:spLocks noChangeArrowheads="1"/>
          </p:cNvSpPr>
          <p:nvPr/>
        </p:nvSpPr>
        <p:spPr bwMode="auto">
          <a:xfrm>
            <a:off x="2992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2" name="Rectangle 16"/>
          <p:cNvSpPr>
            <a:spLocks noChangeArrowheads="1"/>
          </p:cNvSpPr>
          <p:nvPr/>
        </p:nvSpPr>
        <p:spPr bwMode="auto">
          <a:xfrm>
            <a:off x="3602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3" name="Rectangle 18"/>
          <p:cNvSpPr>
            <a:spLocks noChangeArrowheads="1"/>
          </p:cNvSpPr>
          <p:nvPr/>
        </p:nvSpPr>
        <p:spPr bwMode="auto">
          <a:xfrm>
            <a:off x="3297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4" name="Rectangle 19"/>
          <p:cNvSpPr>
            <a:spLocks noChangeArrowheads="1"/>
          </p:cNvSpPr>
          <p:nvPr/>
        </p:nvSpPr>
        <p:spPr bwMode="auto">
          <a:xfrm>
            <a:off x="2992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5" name="Rectangle 20"/>
          <p:cNvSpPr>
            <a:spLocks noChangeArrowheads="1"/>
          </p:cNvSpPr>
          <p:nvPr/>
        </p:nvSpPr>
        <p:spPr bwMode="auto">
          <a:xfrm>
            <a:off x="3602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6" name="Rectangle 22"/>
          <p:cNvSpPr>
            <a:spLocks noChangeArrowheads="1"/>
          </p:cNvSpPr>
          <p:nvPr/>
        </p:nvSpPr>
        <p:spPr bwMode="auto">
          <a:xfrm>
            <a:off x="2992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7" name="Rectangle 127"/>
          <p:cNvSpPr>
            <a:spLocks noChangeArrowheads="1"/>
          </p:cNvSpPr>
          <p:nvPr/>
        </p:nvSpPr>
        <p:spPr bwMode="auto">
          <a:xfrm>
            <a:off x="3297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8" name="Rectangle 128"/>
          <p:cNvSpPr>
            <a:spLocks noChangeArrowheads="1"/>
          </p:cNvSpPr>
          <p:nvPr/>
        </p:nvSpPr>
        <p:spPr bwMode="auto">
          <a:xfrm>
            <a:off x="3286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59" name="Rectangle 129"/>
          <p:cNvSpPr>
            <a:spLocks noChangeArrowheads="1"/>
          </p:cNvSpPr>
          <p:nvPr/>
        </p:nvSpPr>
        <p:spPr bwMode="auto">
          <a:xfrm>
            <a:off x="3297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0" name="Rectangle 130"/>
          <p:cNvSpPr>
            <a:spLocks noChangeArrowheads="1"/>
          </p:cNvSpPr>
          <p:nvPr/>
        </p:nvSpPr>
        <p:spPr bwMode="auto">
          <a:xfrm>
            <a:off x="3297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1" name="Rectangle 131"/>
          <p:cNvSpPr>
            <a:spLocks noChangeArrowheads="1"/>
          </p:cNvSpPr>
          <p:nvPr/>
        </p:nvSpPr>
        <p:spPr bwMode="auto">
          <a:xfrm>
            <a:off x="3297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2" name="Rectangle 132"/>
          <p:cNvSpPr>
            <a:spLocks noChangeArrowheads="1"/>
          </p:cNvSpPr>
          <p:nvPr/>
        </p:nvSpPr>
        <p:spPr bwMode="auto">
          <a:xfrm>
            <a:off x="3602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3" name="Rectangle 3"/>
          <p:cNvSpPr>
            <a:spLocks noChangeArrowheads="1"/>
          </p:cNvSpPr>
          <p:nvPr/>
        </p:nvSpPr>
        <p:spPr bwMode="auto">
          <a:xfrm>
            <a:off x="1773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4" name="Rectangle 4"/>
          <p:cNvSpPr>
            <a:spLocks noChangeArrowheads="1"/>
          </p:cNvSpPr>
          <p:nvPr/>
        </p:nvSpPr>
        <p:spPr bwMode="auto">
          <a:xfrm>
            <a:off x="2382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5" name="Rectangle 5"/>
          <p:cNvSpPr>
            <a:spLocks noChangeArrowheads="1"/>
          </p:cNvSpPr>
          <p:nvPr/>
        </p:nvSpPr>
        <p:spPr bwMode="auto">
          <a:xfrm>
            <a:off x="2687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6" name="Rectangle 6"/>
          <p:cNvSpPr>
            <a:spLocks noChangeArrowheads="1"/>
          </p:cNvSpPr>
          <p:nvPr/>
        </p:nvSpPr>
        <p:spPr bwMode="auto">
          <a:xfrm>
            <a:off x="2078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7" name="Rectangle 7"/>
          <p:cNvSpPr>
            <a:spLocks noChangeArrowheads="1"/>
          </p:cNvSpPr>
          <p:nvPr/>
        </p:nvSpPr>
        <p:spPr bwMode="auto">
          <a:xfrm>
            <a:off x="1773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8" name="Rectangle 8"/>
          <p:cNvSpPr>
            <a:spLocks noChangeArrowheads="1"/>
          </p:cNvSpPr>
          <p:nvPr/>
        </p:nvSpPr>
        <p:spPr bwMode="auto">
          <a:xfrm>
            <a:off x="2382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69" name="Rectangle 9"/>
          <p:cNvSpPr>
            <a:spLocks noChangeArrowheads="1"/>
          </p:cNvSpPr>
          <p:nvPr/>
        </p:nvSpPr>
        <p:spPr bwMode="auto">
          <a:xfrm>
            <a:off x="2687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0" name="Rectangle 10"/>
          <p:cNvSpPr>
            <a:spLocks noChangeArrowheads="1"/>
          </p:cNvSpPr>
          <p:nvPr/>
        </p:nvSpPr>
        <p:spPr bwMode="auto">
          <a:xfrm>
            <a:off x="2078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1" name="Rectangle 11"/>
          <p:cNvSpPr>
            <a:spLocks noChangeArrowheads="1"/>
          </p:cNvSpPr>
          <p:nvPr/>
        </p:nvSpPr>
        <p:spPr bwMode="auto">
          <a:xfrm>
            <a:off x="1773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2" name="Rectangle 12"/>
          <p:cNvSpPr>
            <a:spLocks noChangeArrowheads="1"/>
          </p:cNvSpPr>
          <p:nvPr/>
        </p:nvSpPr>
        <p:spPr bwMode="auto">
          <a:xfrm>
            <a:off x="2382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3" name="Rectangle 13"/>
          <p:cNvSpPr>
            <a:spLocks noChangeArrowheads="1"/>
          </p:cNvSpPr>
          <p:nvPr/>
        </p:nvSpPr>
        <p:spPr bwMode="auto">
          <a:xfrm>
            <a:off x="2687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4" name="Rectangle 14"/>
          <p:cNvSpPr>
            <a:spLocks noChangeArrowheads="1"/>
          </p:cNvSpPr>
          <p:nvPr/>
        </p:nvSpPr>
        <p:spPr bwMode="auto">
          <a:xfrm>
            <a:off x="2078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5" name="Rectangle 15"/>
          <p:cNvSpPr>
            <a:spLocks noChangeArrowheads="1"/>
          </p:cNvSpPr>
          <p:nvPr/>
        </p:nvSpPr>
        <p:spPr bwMode="auto">
          <a:xfrm>
            <a:off x="1773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6" name="Rectangle 16"/>
          <p:cNvSpPr>
            <a:spLocks noChangeArrowheads="1"/>
          </p:cNvSpPr>
          <p:nvPr/>
        </p:nvSpPr>
        <p:spPr bwMode="auto">
          <a:xfrm>
            <a:off x="2382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7" name="Rectangle 17"/>
          <p:cNvSpPr>
            <a:spLocks noChangeArrowheads="1"/>
          </p:cNvSpPr>
          <p:nvPr/>
        </p:nvSpPr>
        <p:spPr bwMode="auto">
          <a:xfrm>
            <a:off x="2687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8" name="Rectangle 18"/>
          <p:cNvSpPr>
            <a:spLocks noChangeArrowheads="1"/>
          </p:cNvSpPr>
          <p:nvPr/>
        </p:nvSpPr>
        <p:spPr bwMode="auto">
          <a:xfrm>
            <a:off x="2078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79" name="Rectangle 127"/>
          <p:cNvSpPr>
            <a:spLocks noChangeArrowheads="1"/>
          </p:cNvSpPr>
          <p:nvPr/>
        </p:nvSpPr>
        <p:spPr bwMode="auto">
          <a:xfrm>
            <a:off x="3022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0" name="Rectangle 128"/>
          <p:cNvSpPr>
            <a:spLocks noChangeArrowheads="1"/>
          </p:cNvSpPr>
          <p:nvPr/>
        </p:nvSpPr>
        <p:spPr bwMode="auto">
          <a:xfrm>
            <a:off x="2382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1" name="Rectangle 129"/>
          <p:cNvSpPr>
            <a:spLocks noChangeArrowheads="1"/>
          </p:cNvSpPr>
          <p:nvPr/>
        </p:nvSpPr>
        <p:spPr bwMode="auto">
          <a:xfrm>
            <a:off x="2708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2" name="Rectangle 130"/>
          <p:cNvSpPr>
            <a:spLocks noChangeArrowheads="1"/>
          </p:cNvSpPr>
          <p:nvPr/>
        </p:nvSpPr>
        <p:spPr bwMode="auto">
          <a:xfrm>
            <a:off x="2371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3" name="Rectangle 131"/>
          <p:cNvSpPr>
            <a:spLocks noChangeArrowheads="1"/>
          </p:cNvSpPr>
          <p:nvPr/>
        </p:nvSpPr>
        <p:spPr bwMode="auto">
          <a:xfrm>
            <a:off x="2697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4" name="Rectangle 3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5" name="Rectangle 4"/>
          <p:cNvSpPr>
            <a:spLocks noChangeArrowheads="1"/>
          </p:cNvSpPr>
          <p:nvPr/>
        </p:nvSpPr>
        <p:spPr bwMode="auto">
          <a:xfrm>
            <a:off x="3590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6" name="Rectangle 6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7" name="Rectangle 7"/>
          <p:cNvSpPr>
            <a:spLocks noChangeArrowheads="1"/>
          </p:cNvSpPr>
          <p:nvPr/>
        </p:nvSpPr>
        <p:spPr bwMode="auto">
          <a:xfrm>
            <a:off x="3276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8" name="Rectangle 8"/>
          <p:cNvSpPr>
            <a:spLocks noChangeArrowheads="1"/>
          </p:cNvSpPr>
          <p:nvPr/>
        </p:nvSpPr>
        <p:spPr bwMode="auto">
          <a:xfrm>
            <a:off x="3590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89" name="Rectangle 10"/>
          <p:cNvSpPr>
            <a:spLocks noChangeArrowheads="1"/>
          </p:cNvSpPr>
          <p:nvPr/>
        </p:nvSpPr>
        <p:spPr bwMode="auto">
          <a:xfrm>
            <a:off x="2981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0" name="Rectangle 11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1" name="Rectangle 12"/>
          <p:cNvSpPr>
            <a:spLocks noChangeArrowheads="1"/>
          </p:cNvSpPr>
          <p:nvPr/>
        </p:nvSpPr>
        <p:spPr bwMode="auto">
          <a:xfrm>
            <a:off x="3590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2" name="Rectangle 14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3" name="Rectangle 15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4" name="Rectangle 16"/>
          <p:cNvSpPr>
            <a:spLocks noChangeArrowheads="1"/>
          </p:cNvSpPr>
          <p:nvPr/>
        </p:nvSpPr>
        <p:spPr bwMode="auto">
          <a:xfrm>
            <a:off x="3590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5" name="Rectangle 18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6" name="Rectangle 127"/>
          <p:cNvSpPr>
            <a:spLocks noChangeArrowheads="1"/>
          </p:cNvSpPr>
          <p:nvPr/>
        </p:nvSpPr>
        <p:spPr bwMode="auto">
          <a:xfrm>
            <a:off x="2981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7" name="Rectangle 128"/>
          <p:cNvSpPr>
            <a:spLocks noChangeArrowheads="1"/>
          </p:cNvSpPr>
          <p:nvPr/>
        </p:nvSpPr>
        <p:spPr bwMode="auto">
          <a:xfrm>
            <a:off x="2057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8" name="Rectangle 129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8999" name="Rectangle 130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0" name="Rectangle 131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1" name="Rectangle 11"/>
          <p:cNvSpPr>
            <a:spLocks noChangeArrowheads="1"/>
          </p:cNvSpPr>
          <p:nvPr/>
        </p:nvSpPr>
        <p:spPr bwMode="auto">
          <a:xfrm>
            <a:off x="1762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2" name="Rectangle 11"/>
          <p:cNvSpPr>
            <a:spLocks noChangeArrowheads="1"/>
          </p:cNvSpPr>
          <p:nvPr/>
        </p:nvSpPr>
        <p:spPr bwMode="auto">
          <a:xfrm>
            <a:off x="2057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3" name="Rectangle 22"/>
          <p:cNvSpPr>
            <a:spLocks noChangeArrowheads="1"/>
          </p:cNvSpPr>
          <p:nvPr/>
        </p:nvSpPr>
        <p:spPr bwMode="auto">
          <a:xfrm>
            <a:off x="1782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4" name="Rectangle 21"/>
          <p:cNvSpPr>
            <a:spLocks noChangeArrowheads="1"/>
          </p:cNvSpPr>
          <p:nvPr/>
        </p:nvSpPr>
        <p:spPr bwMode="auto">
          <a:xfrm>
            <a:off x="3602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5" name="Rectangle 21"/>
          <p:cNvSpPr>
            <a:spLocks noChangeArrowheads="1"/>
          </p:cNvSpPr>
          <p:nvPr/>
        </p:nvSpPr>
        <p:spPr bwMode="auto">
          <a:xfrm>
            <a:off x="2403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6" name="Rectangle 15"/>
          <p:cNvSpPr>
            <a:spLocks noChangeArrowheads="1"/>
          </p:cNvSpPr>
          <p:nvPr/>
        </p:nvSpPr>
        <p:spPr bwMode="auto">
          <a:xfrm>
            <a:off x="3286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7" name="Rectangle 16"/>
          <p:cNvSpPr>
            <a:spLocks noChangeArrowheads="1"/>
          </p:cNvSpPr>
          <p:nvPr/>
        </p:nvSpPr>
        <p:spPr bwMode="auto">
          <a:xfrm>
            <a:off x="3306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8" name="Rectangle 16"/>
          <p:cNvSpPr>
            <a:spLocks noChangeArrowheads="1"/>
          </p:cNvSpPr>
          <p:nvPr/>
        </p:nvSpPr>
        <p:spPr bwMode="auto">
          <a:xfrm>
            <a:off x="3306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09" name="Rectangle 131"/>
          <p:cNvSpPr>
            <a:spLocks noChangeArrowheads="1"/>
          </p:cNvSpPr>
          <p:nvPr/>
        </p:nvSpPr>
        <p:spPr bwMode="auto">
          <a:xfrm>
            <a:off x="2697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0" name="Rectangle 3"/>
          <p:cNvSpPr>
            <a:spLocks noChangeArrowheads="1"/>
          </p:cNvSpPr>
          <p:nvPr/>
        </p:nvSpPr>
        <p:spPr bwMode="auto">
          <a:xfrm>
            <a:off x="2301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1" name="Rectangle 4"/>
          <p:cNvSpPr>
            <a:spLocks noChangeArrowheads="1"/>
          </p:cNvSpPr>
          <p:nvPr/>
        </p:nvSpPr>
        <p:spPr bwMode="auto">
          <a:xfrm>
            <a:off x="2911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2" name="Rectangle 5"/>
          <p:cNvSpPr>
            <a:spLocks noChangeArrowheads="1"/>
          </p:cNvSpPr>
          <p:nvPr/>
        </p:nvSpPr>
        <p:spPr bwMode="auto">
          <a:xfrm>
            <a:off x="3216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3" name="Rectangle 6"/>
          <p:cNvSpPr>
            <a:spLocks noChangeArrowheads="1"/>
          </p:cNvSpPr>
          <p:nvPr/>
        </p:nvSpPr>
        <p:spPr bwMode="auto">
          <a:xfrm>
            <a:off x="2606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4" name="Rectangle 129"/>
          <p:cNvSpPr>
            <a:spLocks noChangeArrowheads="1"/>
          </p:cNvSpPr>
          <p:nvPr/>
        </p:nvSpPr>
        <p:spPr bwMode="auto">
          <a:xfrm>
            <a:off x="2606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5" name="Rectangle 3"/>
          <p:cNvSpPr>
            <a:spLocks noChangeArrowheads="1"/>
          </p:cNvSpPr>
          <p:nvPr/>
        </p:nvSpPr>
        <p:spPr bwMode="auto">
          <a:xfrm>
            <a:off x="3540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6" name="Rectangle 4"/>
          <p:cNvSpPr>
            <a:spLocks noChangeArrowheads="1"/>
          </p:cNvSpPr>
          <p:nvPr/>
        </p:nvSpPr>
        <p:spPr bwMode="auto">
          <a:xfrm>
            <a:off x="4149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7" name="Rectangle 6"/>
          <p:cNvSpPr>
            <a:spLocks noChangeArrowheads="1"/>
          </p:cNvSpPr>
          <p:nvPr/>
        </p:nvSpPr>
        <p:spPr bwMode="auto">
          <a:xfrm>
            <a:off x="3844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8" name="Rectangle 129"/>
          <p:cNvSpPr>
            <a:spLocks noChangeArrowheads="1"/>
          </p:cNvSpPr>
          <p:nvPr/>
        </p:nvSpPr>
        <p:spPr bwMode="auto">
          <a:xfrm>
            <a:off x="3844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19" name="Rectangle 11"/>
          <p:cNvSpPr>
            <a:spLocks noChangeArrowheads="1"/>
          </p:cNvSpPr>
          <p:nvPr/>
        </p:nvSpPr>
        <p:spPr bwMode="auto">
          <a:xfrm>
            <a:off x="2606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0" name="Rectangle 7"/>
          <p:cNvSpPr>
            <a:spLocks noChangeArrowheads="1"/>
          </p:cNvSpPr>
          <p:nvPr/>
        </p:nvSpPr>
        <p:spPr bwMode="auto">
          <a:xfrm>
            <a:off x="4465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1" name="Rectangle 8"/>
          <p:cNvSpPr>
            <a:spLocks noChangeArrowheads="1"/>
          </p:cNvSpPr>
          <p:nvPr/>
        </p:nvSpPr>
        <p:spPr bwMode="auto">
          <a:xfrm>
            <a:off x="5075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2" name="Rectangle 9"/>
          <p:cNvSpPr>
            <a:spLocks noChangeArrowheads="1"/>
          </p:cNvSpPr>
          <p:nvPr/>
        </p:nvSpPr>
        <p:spPr bwMode="auto">
          <a:xfrm>
            <a:off x="5380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3" name="Rectangle 10"/>
          <p:cNvSpPr>
            <a:spLocks noChangeArrowheads="1"/>
          </p:cNvSpPr>
          <p:nvPr/>
        </p:nvSpPr>
        <p:spPr bwMode="auto">
          <a:xfrm>
            <a:off x="4770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4" name="Rectangle 127"/>
          <p:cNvSpPr>
            <a:spLocks noChangeArrowheads="1"/>
          </p:cNvSpPr>
          <p:nvPr/>
        </p:nvSpPr>
        <p:spPr bwMode="auto">
          <a:xfrm>
            <a:off x="4770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5" name="Rectangle 128"/>
          <p:cNvSpPr>
            <a:spLocks noChangeArrowheads="1"/>
          </p:cNvSpPr>
          <p:nvPr/>
        </p:nvSpPr>
        <p:spPr bwMode="auto">
          <a:xfrm>
            <a:off x="5075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6" name="Rectangle 7"/>
          <p:cNvSpPr>
            <a:spLocks noChangeArrowheads="1"/>
          </p:cNvSpPr>
          <p:nvPr/>
        </p:nvSpPr>
        <p:spPr bwMode="auto">
          <a:xfrm>
            <a:off x="5705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7" name="Rectangle 8"/>
          <p:cNvSpPr>
            <a:spLocks noChangeArrowheads="1"/>
          </p:cNvSpPr>
          <p:nvPr/>
        </p:nvSpPr>
        <p:spPr bwMode="auto">
          <a:xfrm>
            <a:off x="6315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8" name="Rectangle 10"/>
          <p:cNvSpPr>
            <a:spLocks noChangeArrowheads="1"/>
          </p:cNvSpPr>
          <p:nvPr/>
        </p:nvSpPr>
        <p:spPr bwMode="auto">
          <a:xfrm>
            <a:off x="6010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29" name="Rectangle 127"/>
          <p:cNvSpPr>
            <a:spLocks noChangeArrowheads="1"/>
          </p:cNvSpPr>
          <p:nvPr/>
        </p:nvSpPr>
        <p:spPr bwMode="auto">
          <a:xfrm>
            <a:off x="6010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0" name="Rectangle 11"/>
          <p:cNvSpPr>
            <a:spLocks noChangeArrowheads="1"/>
          </p:cNvSpPr>
          <p:nvPr/>
        </p:nvSpPr>
        <p:spPr bwMode="auto">
          <a:xfrm>
            <a:off x="4475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1" name="Rectangle 11"/>
          <p:cNvSpPr>
            <a:spLocks noChangeArrowheads="1"/>
          </p:cNvSpPr>
          <p:nvPr/>
        </p:nvSpPr>
        <p:spPr bwMode="auto">
          <a:xfrm>
            <a:off x="6645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2" name="Rectangle 12"/>
          <p:cNvSpPr>
            <a:spLocks noChangeArrowheads="1"/>
          </p:cNvSpPr>
          <p:nvPr/>
        </p:nvSpPr>
        <p:spPr bwMode="auto">
          <a:xfrm>
            <a:off x="7254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3" name="Rectangle 13"/>
          <p:cNvSpPr>
            <a:spLocks noChangeArrowheads="1"/>
          </p:cNvSpPr>
          <p:nvPr/>
        </p:nvSpPr>
        <p:spPr bwMode="auto">
          <a:xfrm>
            <a:off x="7559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4" name="Rectangle 14"/>
          <p:cNvSpPr>
            <a:spLocks noChangeArrowheads="1"/>
          </p:cNvSpPr>
          <p:nvPr/>
        </p:nvSpPr>
        <p:spPr bwMode="auto">
          <a:xfrm>
            <a:off x="6950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5" name="Rectangle 130"/>
          <p:cNvSpPr>
            <a:spLocks noChangeArrowheads="1"/>
          </p:cNvSpPr>
          <p:nvPr/>
        </p:nvSpPr>
        <p:spPr bwMode="auto">
          <a:xfrm>
            <a:off x="6950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6" name="Rectangle 11"/>
          <p:cNvSpPr>
            <a:spLocks noChangeArrowheads="1"/>
          </p:cNvSpPr>
          <p:nvPr/>
        </p:nvSpPr>
        <p:spPr bwMode="auto">
          <a:xfrm>
            <a:off x="7883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7" name="Rectangle 12"/>
          <p:cNvSpPr>
            <a:spLocks noChangeArrowheads="1"/>
          </p:cNvSpPr>
          <p:nvPr/>
        </p:nvSpPr>
        <p:spPr bwMode="auto">
          <a:xfrm>
            <a:off x="8493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8" name="Rectangle 14"/>
          <p:cNvSpPr>
            <a:spLocks noChangeArrowheads="1"/>
          </p:cNvSpPr>
          <p:nvPr/>
        </p:nvSpPr>
        <p:spPr bwMode="auto">
          <a:xfrm>
            <a:off x="8188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39" name="Rectangle 130"/>
          <p:cNvSpPr>
            <a:spLocks noChangeArrowheads="1"/>
          </p:cNvSpPr>
          <p:nvPr/>
        </p:nvSpPr>
        <p:spPr bwMode="auto">
          <a:xfrm>
            <a:off x="8188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0" name="Rectangle 15"/>
          <p:cNvSpPr>
            <a:spLocks noChangeArrowheads="1"/>
          </p:cNvSpPr>
          <p:nvPr/>
        </p:nvSpPr>
        <p:spPr bwMode="auto">
          <a:xfrm>
            <a:off x="8813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1" name="Rectangle 16"/>
          <p:cNvSpPr>
            <a:spLocks noChangeArrowheads="1"/>
          </p:cNvSpPr>
          <p:nvPr/>
        </p:nvSpPr>
        <p:spPr bwMode="auto">
          <a:xfrm>
            <a:off x="9423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2" name="Rectangle 17"/>
          <p:cNvSpPr>
            <a:spLocks noChangeArrowheads="1"/>
          </p:cNvSpPr>
          <p:nvPr/>
        </p:nvSpPr>
        <p:spPr bwMode="auto">
          <a:xfrm>
            <a:off x="9728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3" name="Rectangle 18"/>
          <p:cNvSpPr>
            <a:spLocks noChangeArrowheads="1"/>
          </p:cNvSpPr>
          <p:nvPr/>
        </p:nvSpPr>
        <p:spPr bwMode="auto">
          <a:xfrm>
            <a:off x="9118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4" name="Rectangle 131"/>
          <p:cNvSpPr>
            <a:spLocks noChangeArrowheads="1"/>
          </p:cNvSpPr>
          <p:nvPr/>
        </p:nvSpPr>
        <p:spPr bwMode="auto">
          <a:xfrm>
            <a:off x="9118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5" name="Rectangle 130"/>
          <p:cNvSpPr>
            <a:spLocks noChangeArrowheads="1"/>
          </p:cNvSpPr>
          <p:nvPr/>
        </p:nvSpPr>
        <p:spPr bwMode="auto">
          <a:xfrm>
            <a:off x="9432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046" name="TextBox 7"/>
          <p:cNvSpPr txBox="1">
            <a:spLocks noChangeArrowheads="1"/>
          </p:cNvSpPr>
          <p:nvPr/>
        </p:nvSpPr>
        <p:spPr bwMode="auto">
          <a:xfrm>
            <a:off x="10033001" y="1866901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…</a:t>
            </a:r>
          </a:p>
        </p:txBody>
      </p:sp>
      <p:sp>
        <p:nvSpPr>
          <p:cNvPr id="39047" name="TextBox 261"/>
          <p:cNvSpPr txBox="1">
            <a:spLocks noChangeArrowheads="1"/>
          </p:cNvSpPr>
          <p:nvPr/>
        </p:nvSpPr>
        <p:spPr bwMode="auto">
          <a:xfrm>
            <a:off x="1506537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39048" name="TextBox 262"/>
          <p:cNvSpPr txBox="1">
            <a:spLocks noChangeArrowheads="1"/>
          </p:cNvSpPr>
          <p:nvPr/>
        </p:nvSpPr>
        <p:spPr bwMode="auto">
          <a:xfrm>
            <a:off x="3771901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sp>
        <p:nvSpPr>
          <p:cNvPr id="39049" name="TextBox 263"/>
          <p:cNvSpPr txBox="1">
            <a:spLocks noChangeArrowheads="1"/>
          </p:cNvSpPr>
          <p:nvPr/>
        </p:nvSpPr>
        <p:spPr bwMode="auto">
          <a:xfrm>
            <a:off x="2170113" y="1400176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 </a:t>
            </a:r>
            <a:r>
              <a:rPr lang="en-GB" altLang="en-US" sz="2400"/>
              <a:t>1                5                10                 15                20                25 </a:t>
            </a:r>
            <a:r>
              <a:rPr lang="en-GB" altLang="en-US" sz="2400" b="1"/>
              <a:t> …</a:t>
            </a:r>
          </a:p>
        </p:txBody>
      </p:sp>
      <p:cxnSp>
        <p:nvCxnSpPr>
          <p:cNvPr id="41" name="Straight Connector 40"/>
          <p:cNvCxnSpPr>
            <a:stCxn id="39010" idx="2"/>
            <a:endCxn id="4" idx="2"/>
          </p:cNvCxnSpPr>
          <p:nvPr/>
        </p:nvCxnSpPr>
        <p:spPr>
          <a:xfrm>
            <a:off x="2454276" y="2219326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2759076" y="2219326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3073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3408363" y="2239963"/>
            <a:ext cx="1947862" cy="14525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3733801" y="2260601"/>
            <a:ext cx="1622425" cy="1431925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4008439" y="2270125"/>
            <a:ext cx="1347787" cy="142240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39016" idx="2"/>
            <a:endCxn id="4" idx="1"/>
          </p:cNvCxnSpPr>
          <p:nvPr/>
        </p:nvCxnSpPr>
        <p:spPr>
          <a:xfrm>
            <a:off x="4302125" y="2230439"/>
            <a:ext cx="1054100" cy="1462087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39020" idx="2"/>
            <a:endCxn id="4" idx="1"/>
          </p:cNvCxnSpPr>
          <p:nvPr/>
        </p:nvCxnSpPr>
        <p:spPr>
          <a:xfrm>
            <a:off x="4618039" y="2239963"/>
            <a:ext cx="738187" cy="14525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5033964" y="2281239"/>
            <a:ext cx="369887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5216525" y="2290764"/>
            <a:ext cx="369888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5502276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5705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5705476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endCxn id="4" idx="7"/>
          </p:cNvCxnSpPr>
          <p:nvPr/>
        </p:nvCxnSpPr>
        <p:spPr>
          <a:xfrm flipH="1">
            <a:off x="5859463" y="2311401"/>
            <a:ext cx="658812" cy="138112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endCxn id="4" idx="7"/>
          </p:cNvCxnSpPr>
          <p:nvPr/>
        </p:nvCxnSpPr>
        <p:spPr>
          <a:xfrm flipH="1">
            <a:off x="5859463" y="2281239"/>
            <a:ext cx="931862" cy="141128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964239" y="2290763"/>
            <a:ext cx="1152525" cy="14160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39032" idx="2"/>
          </p:cNvCxnSpPr>
          <p:nvPr/>
        </p:nvCxnSpPr>
        <p:spPr>
          <a:xfrm flipH="1">
            <a:off x="6010275" y="2239963"/>
            <a:ext cx="1397000" cy="154940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5964239" y="2290764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39036" idx="2"/>
            <a:endCxn id="4" idx="6"/>
          </p:cNvCxnSpPr>
          <p:nvPr/>
        </p:nvCxnSpPr>
        <p:spPr>
          <a:xfrm flipH="1">
            <a:off x="5964239" y="2251076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5964239" y="2290764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5964238" y="2251076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5964238" y="2270126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5964238" y="2270126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5964238" y="2251076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39042" idx="2"/>
          </p:cNvCxnSpPr>
          <p:nvPr/>
        </p:nvCxnSpPr>
        <p:spPr>
          <a:xfrm flipH="1">
            <a:off x="6010276" y="2244726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075363" y="2316164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7534276" y="3964599"/>
            <a:ext cx="1101724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559676" y="4456581"/>
            <a:ext cx="1060449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8809038" y="3663951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strong </a:t>
            </a:r>
            <a:r>
              <a:rPr lang="en-GB" altLang="en-US" sz="2400" dirty="0" smtClean="0"/>
              <a:t>+ </a:t>
            </a:r>
            <a:r>
              <a:rPr lang="en-GB" altLang="en-US" sz="2400" dirty="0"/>
              <a:t>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8820435" y="4225600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low/zero weight</a:t>
            </a:r>
          </a:p>
        </p:txBody>
      </p:sp>
      <p:cxnSp>
        <p:nvCxnSpPr>
          <p:cNvPr id="5" name="Straight Arrow Connector 4"/>
          <p:cNvCxnSpPr>
            <a:stCxn id="4" idx="4"/>
          </p:cNvCxnSpPr>
          <p:nvPr/>
        </p:nvCxnSpPr>
        <p:spPr>
          <a:xfrm>
            <a:off x="5608638" y="4330700"/>
            <a:ext cx="0" cy="3889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709739" y="3692526"/>
            <a:ext cx="2287587" cy="4937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556836" y="5276204"/>
            <a:ext cx="6451766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smtClean="0"/>
              <a:t>Top row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pixel</a:t>
            </a:r>
            <a:r>
              <a:rPr lang="ko-KR" altLang="en-US" sz="2400" dirty="0" smtClean="0"/>
              <a:t>에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강하게 반응하는 </a:t>
            </a:r>
            <a:r>
              <a:rPr lang="en-US" altLang="ko-KR" sz="2400" dirty="0" smtClean="0"/>
              <a:t>feature</a:t>
            </a:r>
            <a:endParaRPr lang="en-GB" altLang="en-US" sz="2400" dirty="0"/>
          </a:p>
        </p:txBody>
      </p:sp>
      <p:cxnSp>
        <p:nvCxnSpPr>
          <p:cNvPr id="10" name="구부러진 연결선 9"/>
          <p:cNvCxnSpPr>
            <a:stCxn id="4" idx="5"/>
            <a:endCxn id="39082" idx="0"/>
          </p:cNvCxnSpPr>
          <p:nvPr/>
        </p:nvCxnSpPr>
        <p:spPr>
          <a:xfrm rot="16200000" flipH="1">
            <a:off x="6294017" y="3787502"/>
            <a:ext cx="1054770" cy="1922634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2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2098675" y="296863"/>
            <a:ext cx="7772400" cy="1143000"/>
          </a:xfrm>
        </p:spPr>
        <p:txBody>
          <a:bodyPr/>
          <a:lstStyle/>
          <a:p>
            <a:r>
              <a:rPr lang="en-GB" altLang="en-US" smtClean="0">
                <a:solidFill>
                  <a:srgbClr val="FF3300"/>
                </a:solidFill>
              </a:rPr>
              <a:t>What does this unit detect? </a:t>
            </a:r>
            <a:endParaRPr lang="en-GB" altLang="en-US" i="1" smtClean="0">
              <a:solidFill>
                <a:srgbClr val="FF33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53038" y="3584576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1752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362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2667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2057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4" name="Rectangle 7"/>
          <p:cNvSpPr>
            <a:spLocks noChangeArrowheads="1"/>
          </p:cNvSpPr>
          <p:nvPr/>
        </p:nvSpPr>
        <p:spPr bwMode="auto">
          <a:xfrm>
            <a:off x="1752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2362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2667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7" name="Rectangle 10"/>
          <p:cNvSpPr>
            <a:spLocks noChangeArrowheads="1"/>
          </p:cNvSpPr>
          <p:nvPr/>
        </p:nvSpPr>
        <p:spPr bwMode="auto">
          <a:xfrm>
            <a:off x="2057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8" name="Rectangle 11"/>
          <p:cNvSpPr>
            <a:spLocks noChangeArrowheads="1"/>
          </p:cNvSpPr>
          <p:nvPr/>
        </p:nvSpPr>
        <p:spPr bwMode="auto">
          <a:xfrm>
            <a:off x="1752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2362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0" name="Rectangle 13"/>
          <p:cNvSpPr>
            <a:spLocks noChangeArrowheads="1"/>
          </p:cNvSpPr>
          <p:nvPr/>
        </p:nvSpPr>
        <p:spPr bwMode="auto">
          <a:xfrm>
            <a:off x="2667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2057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2" name="Rectangle 15"/>
          <p:cNvSpPr>
            <a:spLocks noChangeArrowheads="1"/>
          </p:cNvSpPr>
          <p:nvPr/>
        </p:nvSpPr>
        <p:spPr bwMode="auto">
          <a:xfrm>
            <a:off x="1752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3" name="Rectangle 16"/>
          <p:cNvSpPr>
            <a:spLocks noChangeArrowheads="1"/>
          </p:cNvSpPr>
          <p:nvPr/>
        </p:nvSpPr>
        <p:spPr bwMode="auto">
          <a:xfrm>
            <a:off x="2362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4" name="Rectangle 17"/>
          <p:cNvSpPr>
            <a:spLocks noChangeArrowheads="1"/>
          </p:cNvSpPr>
          <p:nvPr/>
        </p:nvSpPr>
        <p:spPr bwMode="auto">
          <a:xfrm>
            <a:off x="2667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5" name="Rectangle 18"/>
          <p:cNvSpPr>
            <a:spLocks noChangeArrowheads="1"/>
          </p:cNvSpPr>
          <p:nvPr/>
        </p:nvSpPr>
        <p:spPr bwMode="auto">
          <a:xfrm>
            <a:off x="2057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6" name="Rectangle 19"/>
          <p:cNvSpPr>
            <a:spLocks noChangeArrowheads="1"/>
          </p:cNvSpPr>
          <p:nvPr/>
        </p:nvSpPr>
        <p:spPr bwMode="auto">
          <a:xfrm>
            <a:off x="1752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7" name="Rectangle 20"/>
          <p:cNvSpPr>
            <a:spLocks noChangeArrowheads="1"/>
          </p:cNvSpPr>
          <p:nvPr/>
        </p:nvSpPr>
        <p:spPr bwMode="auto">
          <a:xfrm>
            <a:off x="2362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8" name="Rectangle 21"/>
          <p:cNvSpPr>
            <a:spLocks noChangeArrowheads="1"/>
          </p:cNvSpPr>
          <p:nvPr/>
        </p:nvSpPr>
        <p:spPr bwMode="auto">
          <a:xfrm>
            <a:off x="2667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59" name="Rectangle 22"/>
          <p:cNvSpPr>
            <a:spLocks noChangeArrowheads="1"/>
          </p:cNvSpPr>
          <p:nvPr/>
        </p:nvSpPr>
        <p:spPr bwMode="auto">
          <a:xfrm>
            <a:off x="2057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0" name="Rectangle 127"/>
          <p:cNvSpPr>
            <a:spLocks noChangeArrowheads="1"/>
          </p:cNvSpPr>
          <p:nvPr/>
        </p:nvSpPr>
        <p:spPr bwMode="auto">
          <a:xfrm>
            <a:off x="2057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1" name="Rectangle 128"/>
          <p:cNvSpPr>
            <a:spLocks noChangeArrowheads="1"/>
          </p:cNvSpPr>
          <p:nvPr/>
        </p:nvSpPr>
        <p:spPr bwMode="auto">
          <a:xfrm>
            <a:off x="2362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2" name="Rectangle 129"/>
          <p:cNvSpPr>
            <a:spLocks noChangeArrowheads="1"/>
          </p:cNvSpPr>
          <p:nvPr/>
        </p:nvSpPr>
        <p:spPr bwMode="auto">
          <a:xfrm>
            <a:off x="2057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3" name="Rectangle 130"/>
          <p:cNvSpPr>
            <a:spLocks noChangeArrowheads="1"/>
          </p:cNvSpPr>
          <p:nvPr/>
        </p:nvSpPr>
        <p:spPr bwMode="auto">
          <a:xfrm>
            <a:off x="2057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4" name="Rectangle 131"/>
          <p:cNvSpPr>
            <a:spLocks noChangeArrowheads="1"/>
          </p:cNvSpPr>
          <p:nvPr/>
        </p:nvSpPr>
        <p:spPr bwMode="auto">
          <a:xfrm>
            <a:off x="2057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5" name="Rectangle 132"/>
          <p:cNvSpPr>
            <a:spLocks noChangeArrowheads="1"/>
          </p:cNvSpPr>
          <p:nvPr/>
        </p:nvSpPr>
        <p:spPr bwMode="auto">
          <a:xfrm>
            <a:off x="2362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6" name="Rectangle 3"/>
          <p:cNvSpPr>
            <a:spLocks noChangeArrowheads="1"/>
          </p:cNvSpPr>
          <p:nvPr/>
        </p:nvSpPr>
        <p:spPr bwMode="auto">
          <a:xfrm>
            <a:off x="2992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7" name="Rectangle 4"/>
          <p:cNvSpPr>
            <a:spLocks noChangeArrowheads="1"/>
          </p:cNvSpPr>
          <p:nvPr/>
        </p:nvSpPr>
        <p:spPr bwMode="auto">
          <a:xfrm>
            <a:off x="3602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8" name="Rectangle 6"/>
          <p:cNvSpPr>
            <a:spLocks noChangeArrowheads="1"/>
          </p:cNvSpPr>
          <p:nvPr/>
        </p:nvSpPr>
        <p:spPr bwMode="auto">
          <a:xfrm>
            <a:off x="3297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69" name="Rectangle 7"/>
          <p:cNvSpPr>
            <a:spLocks noChangeArrowheads="1"/>
          </p:cNvSpPr>
          <p:nvPr/>
        </p:nvSpPr>
        <p:spPr bwMode="auto">
          <a:xfrm>
            <a:off x="2992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0" name="Rectangle 8"/>
          <p:cNvSpPr>
            <a:spLocks noChangeArrowheads="1"/>
          </p:cNvSpPr>
          <p:nvPr/>
        </p:nvSpPr>
        <p:spPr bwMode="auto">
          <a:xfrm>
            <a:off x="3602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1" name="Rectangle 10"/>
          <p:cNvSpPr>
            <a:spLocks noChangeArrowheads="1"/>
          </p:cNvSpPr>
          <p:nvPr/>
        </p:nvSpPr>
        <p:spPr bwMode="auto">
          <a:xfrm>
            <a:off x="3297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2" name="Rectangle 11"/>
          <p:cNvSpPr>
            <a:spLocks noChangeArrowheads="1"/>
          </p:cNvSpPr>
          <p:nvPr/>
        </p:nvSpPr>
        <p:spPr bwMode="auto">
          <a:xfrm>
            <a:off x="2992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3" name="Rectangle 12"/>
          <p:cNvSpPr>
            <a:spLocks noChangeArrowheads="1"/>
          </p:cNvSpPr>
          <p:nvPr/>
        </p:nvSpPr>
        <p:spPr bwMode="auto">
          <a:xfrm>
            <a:off x="3602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4" name="Rectangle 14"/>
          <p:cNvSpPr>
            <a:spLocks noChangeArrowheads="1"/>
          </p:cNvSpPr>
          <p:nvPr/>
        </p:nvSpPr>
        <p:spPr bwMode="auto">
          <a:xfrm>
            <a:off x="3297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5" name="Rectangle 15"/>
          <p:cNvSpPr>
            <a:spLocks noChangeArrowheads="1"/>
          </p:cNvSpPr>
          <p:nvPr/>
        </p:nvSpPr>
        <p:spPr bwMode="auto">
          <a:xfrm>
            <a:off x="2992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6" name="Rectangle 16"/>
          <p:cNvSpPr>
            <a:spLocks noChangeArrowheads="1"/>
          </p:cNvSpPr>
          <p:nvPr/>
        </p:nvSpPr>
        <p:spPr bwMode="auto">
          <a:xfrm>
            <a:off x="3602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7" name="Rectangle 18"/>
          <p:cNvSpPr>
            <a:spLocks noChangeArrowheads="1"/>
          </p:cNvSpPr>
          <p:nvPr/>
        </p:nvSpPr>
        <p:spPr bwMode="auto">
          <a:xfrm>
            <a:off x="3297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8" name="Rectangle 19"/>
          <p:cNvSpPr>
            <a:spLocks noChangeArrowheads="1"/>
          </p:cNvSpPr>
          <p:nvPr/>
        </p:nvSpPr>
        <p:spPr bwMode="auto">
          <a:xfrm>
            <a:off x="2992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79" name="Rectangle 20"/>
          <p:cNvSpPr>
            <a:spLocks noChangeArrowheads="1"/>
          </p:cNvSpPr>
          <p:nvPr/>
        </p:nvSpPr>
        <p:spPr bwMode="auto">
          <a:xfrm>
            <a:off x="3602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0" name="Rectangle 22"/>
          <p:cNvSpPr>
            <a:spLocks noChangeArrowheads="1"/>
          </p:cNvSpPr>
          <p:nvPr/>
        </p:nvSpPr>
        <p:spPr bwMode="auto">
          <a:xfrm>
            <a:off x="2992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1" name="Rectangle 127"/>
          <p:cNvSpPr>
            <a:spLocks noChangeArrowheads="1"/>
          </p:cNvSpPr>
          <p:nvPr/>
        </p:nvSpPr>
        <p:spPr bwMode="auto">
          <a:xfrm>
            <a:off x="3297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2" name="Rectangle 128"/>
          <p:cNvSpPr>
            <a:spLocks noChangeArrowheads="1"/>
          </p:cNvSpPr>
          <p:nvPr/>
        </p:nvSpPr>
        <p:spPr bwMode="auto">
          <a:xfrm>
            <a:off x="3286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3" name="Rectangle 129"/>
          <p:cNvSpPr>
            <a:spLocks noChangeArrowheads="1"/>
          </p:cNvSpPr>
          <p:nvPr/>
        </p:nvSpPr>
        <p:spPr bwMode="auto">
          <a:xfrm>
            <a:off x="3297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4" name="Rectangle 130"/>
          <p:cNvSpPr>
            <a:spLocks noChangeArrowheads="1"/>
          </p:cNvSpPr>
          <p:nvPr/>
        </p:nvSpPr>
        <p:spPr bwMode="auto">
          <a:xfrm>
            <a:off x="3297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5" name="Rectangle 131"/>
          <p:cNvSpPr>
            <a:spLocks noChangeArrowheads="1"/>
          </p:cNvSpPr>
          <p:nvPr/>
        </p:nvSpPr>
        <p:spPr bwMode="auto">
          <a:xfrm>
            <a:off x="3297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6" name="Rectangle 132"/>
          <p:cNvSpPr>
            <a:spLocks noChangeArrowheads="1"/>
          </p:cNvSpPr>
          <p:nvPr/>
        </p:nvSpPr>
        <p:spPr bwMode="auto">
          <a:xfrm>
            <a:off x="3602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7" name="Rectangle 3"/>
          <p:cNvSpPr>
            <a:spLocks noChangeArrowheads="1"/>
          </p:cNvSpPr>
          <p:nvPr/>
        </p:nvSpPr>
        <p:spPr bwMode="auto">
          <a:xfrm>
            <a:off x="1773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8" name="Rectangle 4"/>
          <p:cNvSpPr>
            <a:spLocks noChangeArrowheads="1"/>
          </p:cNvSpPr>
          <p:nvPr/>
        </p:nvSpPr>
        <p:spPr bwMode="auto">
          <a:xfrm>
            <a:off x="2382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89" name="Rectangle 5"/>
          <p:cNvSpPr>
            <a:spLocks noChangeArrowheads="1"/>
          </p:cNvSpPr>
          <p:nvPr/>
        </p:nvSpPr>
        <p:spPr bwMode="auto">
          <a:xfrm>
            <a:off x="2687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0" name="Rectangle 6"/>
          <p:cNvSpPr>
            <a:spLocks noChangeArrowheads="1"/>
          </p:cNvSpPr>
          <p:nvPr/>
        </p:nvSpPr>
        <p:spPr bwMode="auto">
          <a:xfrm>
            <a:off x="2078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1" name="Rectangle 7"/>
          <p:cNvSpPr>
            <a:spLocks noChangeArrowheads="1"/>
          </p:cNvSpPr>
          <p:nvPr/>
        </p:nvSpPr>
        <p:spPr bwMode="auto">
          <a:xfrm>
            <a:off x="1773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2" name="Rectangle 8"/>
          <p:cNvSpPr>
            <a:spLocks noChangeArrowheads="1"/>
          </p:cNvSpPr>
          <p:nvPr/>
        </p:nvSpPr>
        <p:spPr bwMode="auto">
          <a:xfrm>
            <a:off x="2382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3" name="Rectangle 9"/>
          <p:cNvSpPr>
            <a:spLocks noChangeArrowheads="1"/>
          </p:cNvSpPr>
          <p:nvPr/>
        </p:nvSpPr>
        <p:spPr bwMode="auto">
          <a:xfrm>
            <a:off x="2687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4" name="Rectangle 10"/>
          <p:cNvSpPr>
            <a:spLocks noChangeArrowheads="1"/>
          </p:cNvSpPr>
          <p:nvPr/>
        </p:nvSpPr>
        <p:spPr bwMode="auto">
          <a:xfrm>
            <a:off x="2078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5" name="Rectangle 11"/>
          <p:cNvSpPr>
            <a:spLocks noChangeArrowheads="1"/>
          </p:cNvSpPr>
          <p:nvPr/>
        </p:nvSpPr>
        <p:spPr bwMode="auto">
          <a:xfrm>
            <a:off x="1773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6" name="Rectangle 12"/>
          <p:cNvSpPr>
            <a:spLocks noChangeArrowheads="1"/>
          </p:cNvSpPr>
          <p:nvPr/>
        </p:nvSpPr>
        <p:spPr bwMode="auto">
          <a:xfrm>
            <a:off x="2382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7" name="Rectangle 13"/>
          <p:cNvSpPr>
            <a:spLocks noChangeArrowheads="1"/>
          </p:cNvSpPr>
          <p:nvPr/>
        </p:nvSpPr>
        <p:spPr bwMode="auto">
          <a:xfrm>
            <a:off x="2687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8" name="Rectangle 14"/>
          <p:cNvSpPr>
            <a:spLocks noChangeArrowheads="1"/>
          </p:cNvSpPr>
          <p:nvPr/>
        </p:nvSpPr>
        <p:spPr bwMode="auto">
          <a:xfrm>
            <a:off x="2078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9999" name="Rectangle 15"/>
          <p:cNvSpPr>
            <a:spLocks noChangeArrowheads="1"/>
          </p:cNvSpPr>
          <p:nvPr/>
        </p:nvSpPr>
        <p:spPr bwMode="auto">
          <a:xfrm>
            <a:off x="1773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0" name="Rectangle 16"/>
          <p:cNvSpPr>
            <a:spLocks noChangeArrowheads="1"/>
          </p:cNvSpPr>
          <p:nvPr/>
        </p:nvSpPr>
        <p:spPr bwMode="auto">
          <a:xfrm>
            <a:off x="2382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1" name="Rectangle 17"/>
          <p:cNvSpPr>
            <a:spLocks noChangeArrowheads="1"/>
          </p:cNvSpPr>
          <p:nvPr/>
        </p:nvSpPr>
        <p:spPr bwMode="auto">
          <a:xfrm>
            <a:off x="2687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2" name="Rectangle 18"/>
          <p:cNvSpPr>
            <a:spLocks noChangeArrowheads="1"/>
          </p:cNvSpPr>
          <p:nvPr/>
        </p:nvSpPr>
        <p:spPr bwMode="auto">
          <a:xfrm>
            <a:off x="2078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3" name="Rectangle 127"/>
          <p:cNvSpPr>
            <a:spLocks noChangeArrowheads="1"/>
          </p:cNvSpPr>
          <p:nvPr/>
        </p:nvSpPr>
        <p:spPr bwMode="auto">
          <a:xfrm>
            <a:off x="3022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4" name="Rectangle 128"/>
          <p:cNvSpPr>
            <a:spLocks noChangeArrowheads="1"/>
          </p:cNvSpPr>
          <p:nvPr/>
        </p:nvSpPr>
        <p:spPr bwMode="auto">
          <a:xfrm>
            <a:off x="2382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5" name="Rectangle 129"/>
          <p:cNvSpPr>
            <a:spLocks noChangeArrowheads="1"/>
          </p:cNvSpPr>
          <p:nvPr/>
        </p:nvSpPr>
        <p:spPr bwMode="auto">
          <a:xfrm>
            <a:off x="2708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6" name="Rectangle 130"/>
          <p:cNvSpPr>
            <a:spLocks noChangeArrowheads="1"/>
          </p:cNvSpPr>
          <p:nvPr/>
        </p:nvSpPr>
        <p:spPr bwMode="auto">
          <a:xfrm>
            <a:off x="2371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7" name="Rectangle 131"/>
          <p:cNvSpPr>
            <a:spLocks noChangeArrowheads="1"/>
          </p:cNvSpPr>
          <p:nvPr/>
        </p:nvSpPr>
        <p:spPr bwMode="auto">
          <a:xfrm>
            <a:off x="2697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8" name="Rectangle 3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09" name="Rectangle 4"/>
          <p:cNvSpPr>
            <a:spLocks noChangeArrowheads="1"/>
          </p:cNvSpPr>
          <p:nvPr/>
        </p:nvSpPr>
        <p:spPr bwMode="auto">
          <a:xfrm>
            <a:off x="3590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0" name="Rectangle 6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1" name="Rectangle 7"/>
          <p:cNvSpPr>
            <a:spLocks noChangeArrowheads="1"/>
          </p:cNvSpPr>
          <p:nvPr/>
        </p:nvSpPr>
        <p:spPr bwMode="auto">
          <a:xfrm>
            <a:off x="3276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2" name="Rectangle 8"/>
          <p:cNvSpPr>
            <a:spLocks noChangeArrowheads="1"/>
          </p:cNvSpPr>
          <p:nvPr/>
        </p:nvSpPr>
        <p:spPr bwMode="auto">
          <a:xfrm>
            <a:off x="3590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3" name="Rectangle 10"/>
          <p:cNvSpPr>
            <a:spLocks noChangeArrowheads="1"/>
          </p:cNvSpPr>
          <p:nvPr/>
        </p:nvSpPr>
        <p:spPr bwMode="auto">
          <a:xfrm>
            <a:off x="2981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4" name="Rectangle 11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5" name="Rectangle 12"/>
          <p:cNvSpPr>
            <a:spLocks noChangeArrowheads="1"/>
          </p:cNvSpPr>
          <p:nvPr/>
        </p:nvSpPr>
        <p:spPr bwMode="auto">
          <a:xfrm>
            <a:off x="3590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6" name="Rectangle 14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7" name="Rectangle 15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8" name="Rectangle 16"/>
          <p:cNvSpPr>
            <a:spLocks noChangeArrowheads="1"/>
          </p:cNvSpPr>
          <p:nvPr/>
        </p:nvSpPr>
        <p:spPr bwMode="auto">
          <a:xfrm>
            <a:off x="3590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19" name="Rectangle 18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0" name="Rectangle 127"/>
          <p:cNvSpPr>
            <a:spLocks noChangeArrowheads="1"/>
          </p:cNvSpPr>
          <p:nvPr/>
        </p:nvSpPr>
        <p:spPr bwMode="auto">
          <a:xfrm>
            <a:off x="2981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1" name="Rectangle 128"/>
          <p:cNvSpPr>
            <a:spLocks noChangeArrowheads="1"/>
          </p:cNvSpPr>
          <p:nvPr/>
        </p:nvSpPr>
        <p:spPr bwMode="auto">
          <a:xfrm>
            <a:off x="2057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2" name="Rectangle 129"/>
          <p:cNvSpPr>
            <a:spLocks noChangeArrowheads="1"/>
          </p:cNvSpPr>
          <p:nvPr/>
        </p:nvSpPr>
        <p:spPr bwMode="auto">
          <a:xfrm>
            <a:off x="2981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3" name="Rectangle 130"/>
          <p:cNvSpPr>
            <a:spLocks noChangeArrowheads="1"/>
          </p:cNvSpPr>
          <p:nvPr/>
        </p:nvSpPr>
        <p:spPr bwMode="auto">
          <a:xfrm>
            <a:off x="2981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4" name="Rectangle 131"/>
          <p:cNvSpPr>
            <a:spLocks noChangeArrowheads="1"/>
          </p:cNvSpPr>
          <p:nvPr/>
        </p:nvSpPr>
        <p:spPr bwMode="auto">
          <a:xfrm>
            <a:off x="2981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5" name="Rectangle 11"/>
          <p:cNvSpPr>
            <a:spLocks noChangeArrowheads="1"/>
          </p:cNvSpPr>
          <p:nvPr/>
        </p:nvSpPr>
        <p:spPr bwMode="auto">
          <a:xfrm>
            <a:off x="1762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6" name="Rectangle 11"/>
          <p:cNvSpPr>
            <a:spLocks noChangeArrowheads="1"/>
          </p:cNvSpPr>
          <p:nvPr/>
        </p:nvSpPr>
        <p:spPr bwMode="auto">
          <a:xfrm>
            <a:off x="2057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7" name="Rectangle 22"/>
          <p:cNvSpPr>
            <a:spLocks noChangeArrowheads="1"/>
          </p:cNvSpPr>
          <p:nvPr/>
        </p:nvSpPr>
        <p:spPr bwMode="auto">
          <a:xfrm>
            <a:off x="1782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8" name="Rectangle 21"/>
          <p:cNvSpPr>
            <a:spLocks noChangeArrowheads="1"/>
          </p:cNvSpPr>
          <p:nvPr/>
        </p:nvSpPr>
        <p:spPr bwMode="auto">
          <a:xfrm>
            <a:off x="3602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29" name="Rectangle 21"/>
          <p:cNvSpPr>
            <a:spLocks noChangeArrowheads="1"/>
          </p:cNvSpPr>
          <p:nvPr/>
        </p:nvSpPr>
        <p:spPr bwMode="auto">
          <a:xfrm>
            <a:off x="2403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0" name="Rectangle 15"/>
          <p:cNvSpPr>
            <a:spLocks noChangeArrowheads="1"/>
          </p:cNvSpPr>
          <p:nvPr/>
        </p:nvSpPr>
        <p:spPr bwMode="auto">
          <a:xfrm>
            <a:off x="3286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1" name="Rectangle 16"/>
          <p:cNvSpPr>
            <a:spLocks noChangeArrowheads="1"/>
          </p:cNvSpPr>
          <p:nvPr/>
        </p:nvSpPr>
        <p:spPr bwMode="auto">
          <a:xfrm>
            <a:off x="3306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2" name="Rectangle 16"/>
          <p:cNvSpPr>
            <a:spLocks noChangeArrowheads="1"/>
          </p:cNvSpPr>
          <p:nvPr/>
        </p:nvSpPr>
        <p:spPr bwMode="auto">
          <a:xfrm>
            <a:off x="3306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3" name="Rectangle 131"/>
          <p:cNvSpPr>
            <a:spLocks noChangeArrowheads="1"/>
          </p:cNvSpPr>
          <p:nvPr/>
        </p:nvSpPr>
        <p:spPr bwMode="auto">
          <a:xfrm>
            <a:off x="2697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4" name="Rectangle 3"/>
          <p:cNvSpPr>
            <a:spLocks noChangeArrowheads="1"/>
          </p:cNvSpPr>
          <p:nvPr/>
        </p:nvSpPr>
        <p:spPr bwMode="auto">
          <a:xfrm>
            <a:off x="2301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5" name="Rectangle 4"/>
          <p:cNvSpPr>
            <a:spLocks noChangeArrowheads="1"/>
          </p:cNvSpPr>
          <p:nvPr/>
        </p:nvSpPr>
        <p:spPr bwMode="auto">
          <a:xfrm>
            <a:off x="2911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6" name="Rectangle 5"/>
          <p:cNvSpPr>
            <a:spLocks noChangeArrowheads="1"/>
          </p:cNvSpPr>
          <p:nvPr/>
        </p:nvSpPr>
        <p:spPr bwMode="auto">
          <a:xfrm>
            <a:off x="3216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7" name="Rectangle 6"/>
          <p:cNvSpPr>
            <a:spLocks noChangeArrowheads="1"/>
          </p:cNvSpPr>
          <p:nvPr/>
        </p:nvSpPr>
        <p:spPr bwMode="auto">
          <a:xfrm>
            <a:off x="2606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8" name="Rectangle 129"/>
          <p:cNvSpPr>
            <a:spLocks noChangeArrowheads="1"/>
          </p:cNvSpPr>
          <p:nvPr/>
        </p:nvSpPr>
        <p:spPr bwMode="auto">
          <a:xfrm>
            <a:off x="2606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39" name="Rectangle 3"/>
          <p:cNvSpPr>
            <a:spLocks noChangeArrowheads="1"/>
          </p:cNvSpPr>
          <p:nvPr/>
        </p:nvSpPr>
        <p:spPr bwMode="auto">
          <a:xfrm>
            <a:off x="3540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0" name="Rectangle 4"/>
          <p:cNvSpPr>
            <a:spLocks noChangeArrowheads="1"/>
          </p:cNvSpPr>
          <p:nvPr/>
        </p:nvSpPr>
        <p:spPr bwMode="auto">
          <a:xfrm>
            <a:off x="4149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1" name="Rectangle 6"/>
          <p:cNvSpPr>
            <a:spLocks noChangeArrowheads="1"/>
          </p:cNvSpPr>
          <p:nvPr/>
        </p:nvSpPr>
        <p:spPr bwMode="auto">
          <a:xfrm>
            <a:off x="3844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2" name="Rectangle 129"/>
          <p:cNvSpPr>
            <a:spLocks noChangeArrowheads="1"/>
          </p:cNvSpPr>
          <p:nvPr/>
        </p:nvSpPr>
        <p:spPr bwMode="auto">
          <a:xfrm>
            <a:off x="3844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3" name="Rectangle 11"/>
          <p:cNvSpPr>
            <a:spLocks noChangeArrowheads="1"/>
          </p:cNvSpPr>
          <p:nvPr/>
        </p:nvSpPr>
        <p:spPr bwMode="auto">
          <a:xfrm>
            <a:off x="2606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4" name="Rectangle 7"/>
          <p:cNvSpPr>
            <a:spLocks noChangeArrowheads="1"/>
          </p:cNvSpPr>
          <p:nvPr/>
        </p:nvSpPr>
        <p:spPr bwMode="auto">
          <a:xfrm>
            <a:off x="4465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5" name="Rectangle 8"/>
          <p:cNvSpPr>
            <a:spLocks noChangeArrowheads="1"/>
          </p:cNvSpPr>
          <p:nvPr/>
        </p:nvSpPr>
        <p:spPr bwMode="auto">
          <a:xfrm>
            <a:off x="5075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6" name="Rectangle 9"/>
          <p:cNvSpPr>
            <a:spLocks noChangeArrowheads="1"/>
          </p:cNvSpPr>
          <p:nvPr/>
        </p:nvSpPr>
        <p:spPr bwMode="auto">
          <a:xfrm>
            <a:off x="5380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7" name="Rectangle 10"/>
          <p:cNvSpPr>
            <a:spLocks noChangeArrowheads="1"/>
          </p:cNvSpPr>
          <p:nvPr/>
        </p:nvSpPr>
        <p:spPr bwMode="auto">
          <a:xfrm>
            <a:off x="4770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8" name="Rectangle 127"/>
          <p:cNvSpPr>
            <a:spLocks noChangeArrowheads="1"/>
          </p:cNvSpPr>
          <p:nvPr/>
        </p:nvSpPr>
        <p:spPr bwMode="auto">
          <a:xfrm>
            <a:off x="4770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49" name="Rectangle 128"/>
          <p:cNvSpPr>
            <a:spLocks noChangeArrowheads="1"/>
          </p:cNvSpPr>
          <p:nvPr/>
        </p:nvSpPr>
        <p:spPr bwMode="auto">
          <a:xfrm>
            <a:off x="5075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0" name="Rectangle 7"/>
          <p:cNvSpPr>
            <a:spLocks noChangeArrowheads="1"/>
          </p:cNvSpPr>
          <p:nvPr/>
        </p:nvSpPr>
        <p:spPr bwMode="auto">
          <a:xfrm>
            <a:off x="5705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1" name="Rectangle 8"/>
          <p:cNvSpPr>
            <a:spLocks noChangeArrowheads="1"/>
          </p:cNvSpPr>
          <p:nvPr/>
        </p:nvSpPr>
        <p:spPr bwMode="auto">
          <a:xfrm>
            <a:off x="6315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2" name="Rectangle 10"/>
          <p:cNvSpPr>
            <a:spLocks noChangeArrowheads="1"/>
          </p:cNvSpPr>
          <p:nvPr/>
        </p:nvSpPr>
        <p:spPr bwMode="auto">
          <a:xfrm>
            <a:off x="6010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3" name="Rectangle 127"/>
          <p:cNvSpPr>
            <a:spLocks noChangeArrowheads="1"/>
          </p:cNvSpPr>
          <p:nvPr/>
        </p:nvSpPr>
        <p:spPr bwMode="auto">
          <a:xfrm>
            <a:off x="6010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4" name="Rectangle 11"/>
          <p:cNvSpPr>
            <a:spLocks noChangeArrowheads="1"/>
          </p:cNvSpPr>
          <p:nvPr/>
        </p:nvSpPr>
        <p:spPr bwMode="auto">
          <a:xfrm>
            <a:off x="4475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5" name="Rectangle 11"/>
          <p:cNvSpPr>
            <a:spLocks noChangeArrowheads="1"/>
          </p:cNvSpPr>
          <p:nvPr/>
        </p:nvSpPr>
        <p:spPr bwMode="auto">
          <a:xfrm>
            <a:off x="6645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6" name="Rectangle 12"/>
          <p:cNvSpPr>
            <a:spLocks noChangeArrowheads="1"/>
          </p:cNvSpPr>
          <p:nvPr/>
        </p:nvSpPr>
        <p:spPr bwMode="auto">
          <a:xfrm>
            <a:off x="7254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7" name="Rectangle 13"/>
          <p:cNvSpPr>
            <a:spLocks noChangeArrowheads="1"/>
          </p:cNvSpPr>
          <p:nvPr/>
        </p:nvSpPr>
        <p:spPr bwMode="auto">
          <a:xfrm>
            <a:off x="7559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8" name="Rectangle 14"/>
          <p:cNvSpPr>
            <a:spLocks noChangeArrowheads="1"/>
          </p:cNvSpPr>
          <p:nvPr/>
        </p:nvSpPr>
        <p:spPr bwMode="auto">
          <a:xfrm>
            <a:off x="6950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59" name="Rectangle 130"/>
          <p:cNvSpPr>
            <a:spLocks noChangeArrowheads="1"/>
          </p:cNvSpPr>
          <p:nvPr/>
        </p:nvSpPr>
        <p:spPr bwMode="auto">
          <a:xfrm>
            <a:off x="6950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0" name="Rectangle 11"/>
          <p:cNvSpPr>
            <a:spLocks noChangeArrowheads="1"/>
          </p:cNvSpPr>
          <p:nvPr/>
        </p:nvSpPr>
        <p:spPr bwMode="auto">
          <a:xfrm>
            <a:off x="7883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1" name="Rectangle 12"/>
          <p:cNvSpPr>
            <a:spLocks noChangeArrowheads="1"/>
          </p:cNvSpPr>
          <p:nvPr/>
        </p:nvSpPr>
        <p:spPr bwMode="auto">
          <a:xfrm>
            <a:off x="8493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2" name="Rectangle 14"/>
          <p:cNvSpPr>
            <a:spLocks noChangeArrowheads="1"/>
          </p:cNvSpPr>
          <p:nvPr/>
        </p:nvSpPr>
        <p:spPr bwMode="auto">
          <a:xfrm>
            <a:off x="8188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3" name="Rectangle 130"/>
          <p:cNvSpPr>
            <a:spLocks noChangeArrowheads="1"/>
          </p:cNvSpPr>
          <p:nvPr/>
        </p:nvSpPr>
        <p:spPr bwMode="auto">
          <a:xfrm>
            <a:off x="8188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4" name="Rectangle 15"/>
          <p:cNvSpPr>
            <a:spLocks noChangeArrowheads="1"/>
          </p:cNvSpPr>
          <p:nvPr/>
        </p:nvSpPr>
        <p:spPr bwMode="auto">
          <a:xfrm>
            <a:off x="8813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5" name="Rectangle 16"/>
          <p:cNvSpPr>
            <a:spLocks noChangeArrowheads="1"/>
          </p:cNvSpPr>
          <p:nvPr/>
        </p:nvSpPr>
        <p:spPr bwMode="auto">
          <a:xfrm>
            <a:off x="9423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6" name="Rectangle 17"/>
          <p:cNvSpPr>
            <a:spLocks noChangeArrowheads="1"/>
          </p:cNvSpPr>
          <p:nvPr/>
        </p:nvSpPr>
        <p:spPr bwMode="auto">
          <a:xfrm>
            <a:off x="9728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7" name="Rectangle 18"/>
          <p:cNvSpPr>
            <a:spLocks noChangeArrowheads="1"/>
          </p:cNvSpPr>
          <p:nvPr/>
        </p:nvSpPr>
        <p:spPr bwMode="auto">
          <a:xfrm>
            <a:off x="9118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8" name="Rectangle 131"/>
          <p:cNvSpPr>
            <a:spLocks noChangeArrowheads="1"/>
          </p:cNvSpPr>
          <p:nvPr/>
        </p:nvSpPr>
        <p:spPr bwMode="auto">
          <a:xfrm>
            <a:off x="9118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69" name="Rectangle 130"/>
          <p:cNvSpPr>
            <a:spLocks noChangeArrowheads="1"/>
          </p:cNvSpPr>
          <p:nvPr/>
        </p:nvSpPr>
        <p:spPr bwMode="auto">
          <a:xfrm>
            <a:off x="9432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0070" name="TextBox 7"/>
          <p:cNvSpPr txBox="1">
            <a:spLocks noChangeArrowheads="1"/>
          </p:cNvSpPr>
          <p:nvPr/>
        </p:nvSpPr>
        <p:spPr bwMode="auto">
          <a:xfrm>
            <a:off x="10033001" y="1866901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…</a:t>
            </a:r>
          </a:p>
        </p:txBody>
      </p:sp>
      <p:sp>
        <p:nvSpPr>
          <p:cNvPr id="40071" name="TextBox 261"/>
          <p:cNvSpPr txBox="1">
            <a:spLocks noChangeArrowheads="1"/>
          </p:cNvSpPr>
          <p:nvPr/>
        </p:nvSpPr>
        <p:spPr bwMode="auto">
          <a:xfrm>
            <a:off x="1506537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40072" name="TextBox 262"/>
          <p:cNvSpPr txBox="1">
            <a:spLocks noChangeArrowheads="1"/>
          </p:cNvSpPr>
          <p:nvPr/>
        </p:nvSpPr>
        <p:spPr bwMode="auto">
          <a:xfrm>
            <a:off x="3771901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sp>
        <p:nvSpPr>
          <p:cNvPr id="40073" name="TextBox 263"/>
          <p:cNvSpPr txBox="1">
            <a:spLocks noChangeArrowheads="1"/>
          </p:cNvSpPr>
          <p:nvPr/>
        </p:nvSpPr>
        <p:spPr bwMode="auto">
          <a:xfrm>
            <a:off x="2170113" y="1400176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 </a:t>
            </a:r>
            <a:r>
              <a:rPr lang="en-GB" altLang="en-US" sz="2400"/>
              <a:t>1                5                10                 15                20                25 </a:t>
            </a:r>
            <a:r>
              <a:rPr lang="en-GB" altLang="en-US" sz="2400" b="1"/>
              <a:t> …</a:t>
            </a:r>
          </a:p>
        </p:txBody>
      </p:sp>
      <p:cxnSp>
        <p:nvCxnSpPr>
          <p:cNvPr id="41" name="Straight Connector 40"/>
          <p:cNvCxnSpPr>
            <a:stCxn id="40034" idx="2"/>
            <a:endCxn id="4" idx="2"/>
          </p:cNvCxnSpPr>
          <p:nvPr/>
        </p:nvCxnSpPr>
        <p:spPr>
          <a:xfrm>
            <a:off x="2454276" y="2219326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2759076" y="2219326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3073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3408363" y="2239963"/>
            <a:ext cx="1947862" cy="1452562"/>
          </a:xfrm>
          <a:prstGeom prst="line">
            <a:avLst/>
          </a:prstGeom>
          <a:ln w="31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3733801" y="2260601"/>
            <a:ext cx="1622425" cy="1431925"/>
          </a:xfrm>
          <a:prstGeom prst="line">
            <a:avLst/>
          </a:prstGeom>
          <a:ln w="95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4008439" y="2270125"/>
            <a:ext cx="1347787" cy="1422400"/>
          </a:xfrm>
          <a:prstGeom prst="line">
            <a:avLst/>
          </a:prstGeom>
          <a:ln w="31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40040" idx="2"/>
            <a:endCxn id="4" idx="1"/>
          </p:cNvCxnSpPr>
          <p:nvPr/>
        </p:nvCxnSpPr>
        <p:spPr>
          <a:xfrm>
            <a:off x="4302125" y="2230439"/>
            <a:ext cx="1054100" cy="1462087"/>
          </a:xfrm>
          <a:prstGeom prst="line">
            <a:avLst/>
          </a:prstGeom>
          <a:ln w="95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40044" idx="2"/>
            <a:endCxn id="4" idx="1"/>
          </p:cNvCxnSpPr>
          <p:nvPr/>
        </p:nvCxnSpPr>
        <p:spPr>
          <a:xfrm>
            <a:off x="4618039" y="2239963"/>
            <a:ext cx="738187" cy="1452562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5502276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5705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5705476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5964239" y="2290764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40060" idx="2"/>
            <a:endCxn id="4" idx="6"/>
          </p:cNvCxnSpPr>
          <p:nvPr/>
        </p:nvCxnSpPr>
        <p:spPr>
          <a:xfrm flipH="1">
            <a:off x="5964239" y="2251076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5964239" y="2290764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5964238" y="2251076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5964238" y="2270126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5964238" y="2270126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5964238" y="2251076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40066" idx="2"/>
          </p:cNvCxnSpPr>
          <p:nvPr/>
        </p:nvCxnSpPr>
        <p:spPr>
          <a:xfrm flipH="1">
            <a:off x="6010276" y="2244726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075363" y="2316164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4" idx="4"/>
          </p:cNvCxnSpPr>
          <p:nvPr/>
        </p:nvCxnSpPr>
        <p:spPr>
          <a:xfrm>
            <a:off x="5608638" y="4330700"/>
            <a:ext cx="0" cy="3889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709739" y="3692526"/>
            <a:ext cx="992187" cy="11588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221" name="Straight Connector 220"/>
          <p:cNvCxnSpPr/>
          <p:nvPr/>
        </p:nvCxnSpPr>
        <p:spPr>
          <a:xfrm>
            <a:off x="4932363" y="2260601"/>
            <a:ext cx="569912" cy="1323975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5176839" y="2281239"/>
            <a:ext cx="325437" cy="1303337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endCxn id="4" idx="7"/>
          </p:cNvCxnSpPr>
          <p:nvPr/>
        </p:nvCxnSpPr>
        <p:spPr>
          <a:xfrm flipH="1">
            <a:off x="5859463" y="2270125"/>
            <a:ext cx="901700" cy="1422400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40058" idx="2"/>
            <a:endCxn id="4" idx="7"/>
          </p:cNvCxnSpPr>
          <p:nvPr/>
        </p:nvCxnSpPr>
        <p:spPr>
          <a:xfrm flipH="1">
            <a:off x="5859463" y="2239963"/>
            <a:ext cx="1243012" cy="1452562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endCxn id="4" idx="7"/>
          </p:cNvCxnSpPr>
          <p:nvPr/>
        </p:nvCxnSpPr>
        <p:spPr>
          <a:xfrm flipH="1">
            <a:off x="5859464" y="2270125"/>
            <a:ext cx="1506537" cy="1422400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endCxn id="4" idx="7"/>
          </p:cNvCxnSpPr>
          <p:nvPr/>
        </p:nvCxnSpPr>
        <p:spPr>
          <a:xfrm flipH="1">
            <a:off x="5859464" y="2290763"/>
            <a:ext cx="587375" cy="14017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307"/>
          <p:cNvCxnSpPr/>
          <p:nvPr/>
        </p:nvCxnSpPr>
        <p:spPr>
          <a:xfrm>
            <a:off x="7534276" y="3964599"/>
            <a:ext cx="1101724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309"/>
          <p:cNvCxnSpPr/>
          <p:nvPr/>
        </p:nvCxnSpPr>
        <p:spPr>
          <a:xfrm flipH="1">
            <a:off x="7559676" y="4456581"/>
            <a:ext cx="1060449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310"/>
          <p:cNvSpPr txBox="1">
            <a:spLocks noChangeArrowheads="1"/>
          </p:cNvSpPr>
          <p:nvPr/>
        </p:nvSpPr>
        <p:spPr bwMode="auto">
          <a:xfrm>
            <a:off x="8809038" y="3663951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strong </a:t>
            </a:r>
            <a:r>
              <a:rPr lang="en-GB" altLang="en-US" sz="2400" dirty="0" smtClean="0"/>
              <a:t>+ </a:t>
            </a:r>
            <a:r>
              <a:rPr lang="en-GB" altLang="en-US" sz="2400" dirty="0"/>
              <a:t>weight</a:t>
            </a:r>
          </a:p>
        </p:txBody>
      </p:sp>
      <p:sp>
        <p:nvSpPr>
          <p:cNvPr id="173" name="TextBox 313"/>
          <p:cNvSpPr txBox="1">
            <a:spLocks noChangeArrowheads="1"/>
          </p:cNvSpPr>
          <p:nvPr/>
        </p:nvSpPr>
        <p:spPr bwMode="auto">
          <a:xfrm>
            <a:off x="8820435" y="4225600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low/zero weight</a:t>
            </a:r>
          </a:p>
        </p:txBody>
      </p:sp>
      <p:sp>
        <p:nvSpPr>
          <p:cNvPr id="174" name="TextBox 5"/>
          <p:cNvSpPr txBox="1">
            <a:spLocks noChangeArrowheads="1"/>
          </p:cNvSpPr>
          <p:nvPr/>
        </p:nvSpPr>
        <p:spPr bwMode="auto">
          <a:xfrm>
            <a:off x="4794251" y="5260976"/>
            <a:ext cx="7176324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smtClean="0"/>
              <a:t>Top left corner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dark </a:t>
            </a:r>
            <a:r>
              <a:rPr lang="ko-KR" altLang="en-US" sz="2400" dirty="0" smtClean="0"/>
              <a:t>영역에 강하게 반응하는 </a:t>
            </a:r>
            <a:r>
              <a:rPr lang="en-US" altLang="ko-KR" sz="2400" dirty="0" smtClean="0"/>
              <a:t>feature</a:t>
            </a:r>
            <a:endParaRPr lang="en-GB" altLang="en-US" sz="2400" dirty="0"/>
          </a:p>
        </p:txBody>
      </p:sp>
      <p:cxnSp>
        <p:nvCxnSpPr>
          <p:cNvPr id="175" name="구부러진 연결선 174"/>
          <p:cNvCxnSpPr/>
          <p:nvPr/>
        </p:nvCxnSpPr>
        <p:spPr>
          <a:xfrm rot="16200000" flipH="1">
            <a:off x="6294017" y="3787502"/>
            <a:ext cx="1054770" cy="1922634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354990"/>
            <a:ext cx="85963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49675" y="3175852"/>
            <a:ext cx="1055688" cy="10779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263164"/>
            <a:ext cx="684212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0801" y="326316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5283201" y="3186965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38" y="3274277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325" y="3375878"/>
            <a:ext cx="844550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6918326" y="3252053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3339365"/>
            <a:ext cx="68580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276" y="3582252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676" y="3420327"/>
            <a:ext cx="132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ko-KR" sz="3600" b="1"/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450" y="2282089"/>
            <a:ext cx="7570788" cy="98583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79650" y="2261453"/>
            <a:ext cx="7570788" cy="98583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014" y="2282089"/>
            <a:ext cx="7570787" cy="98583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125" y="2272564"/>
            <a:ext cx="7569200" cy="984250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626195" y="3288564"/>
            <a:ext cx="20393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600" dirty="0" smtClean="0"/>
              <a:t>특정</a:t>
            </a:r>
            <a:r>
              <a:rPr lang="en-GB" altLang="ko-KR" sz="1600" dirty="0"/>
              <a:t> </a:t>
            </a:r>
            <a:r>
              <a:rPr lang="ko-KR" altLang="en-US" sz="1600" dirty="0" smtClean="0"/>
              <a:t>위치의 </a:t>
            </a:r>
            <a:r>
              <a:rPr lang="en-US" altLang="ko-KR" sz="1600" dirty="0" smtClean="0"/>
              <a:t>line</a:t>
            </a:r>
            <a:r>
              <a:rPr lang="ko-KR" altLang="en-US" sz="1600" dirty="0" smtClean="0"/>
              <a:t>을</a:t>
            </a:r>
            <a:endParaRPr lang="en-US" altLang="ko-KR" sz="1600" dirty="0" smtClean="0"/>
          </a:p>
          <a:p>
            <a:pPr eaLnBrk="1" hangingPunct="1"/>
            <a:r>
              <a:rPr lang="ko-KR" altLang="en-US" sz="1600" dirty="0" smtClean="0"/>
              <a:t>탐지하는 </a:t>
            </a:r>
            <a:r>
              <a:rPr lang="en-US" altLang="ko-KR" sz="1600" dirty="0" smtClean="0"/>
              <a:t>feature</a:t>
            </a:r>
            <a:r>
              <a:rPr lang="ko-KR" altLang="en-US" sz="1600" dirty="0" smtClean="0"/>
              <a:t>들의</a:t>
            </a:r>
            <a:endParaRPr lang="en-US" altLang="ko-KR" sz="1600" dirty="0" smtClean="0"/>
          </a:p>
          <a:p>
            <a:pPr eaLnBrk="1" hangingPunct="1"/>
            <a:r>
              <a:rPr lang="en-US" altLang="ko-KR" sz="1600" dirty="0" smtClean="0"/>
              <a:t>layer</a:t>
            </a:r>
            <a:endParaRPr lang="en-GB" altLang="ko-KR" sz="1600" dirty="0"/>
          </a:p>
        </p:txBody>
      </p:sp>
      <p:sp>
        <p:nvSpPr>
          <p:cNvPr id="76" name="Oval 75"/>
          <p:cNvSpPr/>
          <p:nvPr/>
        </p:nvSpPr>
        <p:spPr>
          <a:xfrm>
            <a:off x="4135439" y="4933215"/>
            <a:ext cx="1055687" cy="10779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5020527"/>
            <a:ext cx="6858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676" y="5020527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4267201" y="5163402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4267201" y="529516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2" name="Rounded Rectangle 81"/>
          <p:cNvSpPr/>
          <p:nvPr/>
        </p:nvSpPr>
        <p:spPr>
          <a:xfrm>
            <a:off x="4267201" y="5417402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7838" y="5519002"/>
            <a:ext cx="842962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4" name="Rounded Rectangle 83"/>
          <p:cNvSpPr/>
          <p:nvPr/>
        </p:nvSpPr>
        <p:spPr>
          <a:xfrm>
            <a:off x="4257676" y="5172927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7" name="Rounded Rectangle 86"/>
          <p:cNvSpPr/>
          <p:nvPr/>
        </p:nvSpPr>
        <p:spPr>
          <a:xfrm>
            <a:off x="4246563" y="5712678"/>
            <a:ext cx="842962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725" y="4253764"/>
            <a:ext cx="387350" cy="6794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476" y="4263290"/>
            <a:ext cx="995363" cy="66992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501" y="4328378"/>
            <a:ext cx="2257425" cy="6048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638" y="4117240"/>
            <a:ext cx="4572000" cy="9826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0" y="4917340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5004652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75" y="5058628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3" name="Rounded Rectangle 112"/>
          <p:cNvSpPr/>
          <p:nvPr/>
        </p:nvSpPr>
        <p:spPr>
          <a:xfrm>
            <a:off x="6707188" y="5088790"/>
            <a:ext cx="119062" cy="804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835900" y="4899878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4987190"/>
            <a:ext cx="684212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638" y="5004652"/>
            <a:ext cx="430212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8299450" y="4961789"/>
            <a:ext cx="4318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8235950" y="5080852"/>
            <a:ext cx="431800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7825" y="4849344"/>
            <a:ext cx="20780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ko-KR" sz="1600" dirty="0" smtClean="0"/>
              <a:t>Line-level feature</a:t>
            </a:r>
            <a:r>
              <a:rPr lang="ko-KR" altLang="en-US" sz="1600" dirty="0" smtClean="0"/>
              <a:t>들을</a:t>
            </a:r>
            <a:endParaRPr lang="en-US" altLang="ko-KR" sz="1600" dirty="0" smtClean="0"/>
          </a:p>
          <a:p>
            <a:pPr eaLnBrk="1" hangingPunct="1"/>
            <a:r>
              <a:rPr lang="ko-KR" altLang="en-US" sz="1600" dirty="0" smtClean="0"/>
              <a:t>이용하여</a:t>
            </a:r>
            <a:endParaRPr lang="en-US" altLang="ko-KR" sz="1600" dirty="0" smtClean="0"/>
          </a:p>
          <a:p>
            <a:pPr eaLnBrk="1" hangingPunct="1"/>
            <a:r>
              <a:rPr lang="ko-KR" altLang="en-US" sz="1600" dirty="0" smtClean="0"/>
              <a:t>윤곽을 탐지하는 </a:t>
            </a:r>
            <a:r>
              <a:rPr lang="en-US" altLang="ko-KR" sz="1600" dirty="0" smtClean="0"/>
              <a:t>feature</a:t>
            </a:r>
            <a:r>
              <a:rPr lang="ko-KR" altLang="en-US" sz="1600" dirty="0" smtClean="0"/>
              <a:t>들의</a:t>
            </a:r>
            <a:endParaRPr lang="en-US" altLang="ko-KR" sz="1600" dirty="0" smtClean="0"/>
          </a:p>
          <a:p>
            <a:pPr eaLnBrk="1" hangingPunct="1"/>
            <a:r>
              <a:rPr lang="en-US" altLang="ko-KR" sz="1600" dirty="0" smtClean="0"/>
              <a:t>layer</a:t>
            </a:r>
            <a:endParaRPr lang="en-GB" altLang="ko-KR" sz="1600" dirty="0"/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663" y="5168165"/>
            <a:ext cx="1327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ko-KR" sz="3600" b="1"/>
              <a:t>etc …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Neural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045029" y="3582252"/>
            <a:ext cx="0" cy="2428876"/>
          </a:xfrm>
          <a:prstGeom prst="straightConnector1">
            <a:avLst/>
          </a:prstGeom>
          <a:ln>
            <a:tailEnd type="stealth" w="lg" len="lg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-731705" y="4444935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Feature abstraction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40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Neural Networks</a:t>
            </a:r>
            <a:endParaRPr lang="ko-KR" altLang="en-US" dirty="0"/>
          </a:p>
        </p:txBody>
      </p:sp>
      <p:pic>
        <p:nvPicPr>
          <p:cNvPr id="21506" name="Picture 2" descr="https://media.licdn.com/mpr/mpr/shrinknp_800_800/AAEAAQAAAAAAAAWGAAAAJGExMmU3YmI1LTgwMzYtNDEwMS04NWU1LTI1NTg1NjY3MGE1O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38" y="1053436"/>
            <a:ext cx="7130369" cy="53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731908" y="2184712"/>
            <a:ext cx="0" cy="3477535"/>
          </a:xfrm>
          <a:prstGeom prst="straightConnector1">
            <a:avLst/>
          </a:prstGeom>
          <a:ln>
            <a:tailEnd type="stealth" w="lg" len="lg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5400000">
            <a:off x="7724387" y="369264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Feature abstraction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624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Support Vector Machines</a:t>
            </a:r>
            <a:endParaRPr lang="ko-KR" altLang="en-US" cap="none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3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Classification with hyperplanes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99" y="2350769"/>
            <a:ext cx="8339401" cy="32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Classification with hyperplane</a:t>
            </a:r>
          </a:p>
          <a:p>
            <a:pPr lvl="1"/>
            <a:r>
              <a:rPr lang="ko-KR" altLang="en-US" dirty="0" smtClean="0"/>
              <a:t>어떤 직선이 가장 좋을까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b="1" dirty="0"/>
              <a:t>Maximum Margin </a:t>
            </a:r>
            <a:r>
              <a:rPr lang="en-US" altLang="ko-KR" b="1" dirty="0" smtClean="0"/>
              <a:t>Hyperplane (MMH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0" y="3016469"/>
            <a:ext cx="3311978" cy="29322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75" y="2565773"/>
            <a:ext cx="3799325" cy="3382907"/>
          </a:xfrm>
          <a:prstGeom prst="rect">
            <a:avLst/>
          </a:prstGeom>
        </p:spPr>
      </p:pic>
      <p:cxnSp>
        <p:nvCxnSpPr>
          <p:cNvPr id="7" name="구부러진 연결선 6"/>
          <p:cNvCxnSpPr/>
          <p:nvPr/>
        </p:nvCxnSpPr>
        <p:spPr>
          <a:xfrm>
            <a:off x="6565900" y="2768600"/>
            <a:ext cx="914400" cy="914400"/>
          </a:xfrm>
          <a:prstGeom prst="curved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10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6588369" cy="4599432"/>
          </a:xfrm>
        </p:spPr>
        <p:txBody>
          <a:bodyPr/>
          <a:lstStyle/>
          <a:p>
            <a:r>
              <a:rPr lang="en-US" altLang="ko-KR" dirty="0" smtClean="0"/>
              <a:t>Activation functions</a:t>
            </a:r>
          </a:p>
          <a:p>
            <a:pPr lvl="1"/>
            <a:r>
              <a:rPr lang="en-US" altLang="ko-KR" dirty="0" smtClean="0"/>
              <a:t>Unit step function</a:t>
            </a:r>
          </a:p>
          <a:p>
            <a:pPr lvl="1"/>
            <a:r>
              <a:rPr lang="en-US" altLang="ko-KR" dirty="0" smtClean="0"/>
              <a:t>Sigmoid function</a:t>
            </a:r>
          </a:p>
          <a:p>
            <a:pPr lvl="2"/>
            <a:r>
              <a:rPr lang="en-US" altLang="ko-KR" dirty="0" smtClean="0"/>
              <a:t>Commonly used</a:t>
            </a:r>
          </a:p>
          <a:p>
            <a:pPr lvl="2"/>
            <a:r>
              <a:rPr lang="en-US" altLang="ko-KR" dirty="0" smtClean="0"/>
              <a:t>Differentiable (</a:t>
            </a:r>
            <a:r>
              <a:rPr lang="ko-KR" altLang="en-US" dirty="0" smtClean="0"/>
              <a:t>미분가능</a:t>
            </a:r>
            <a:r>
              <a:rPr lang="en-US" altLang="ko-KR" dirty="0" smtClean="0"/>
              <a:t>):  Weight </a:t>
            </a:r>
            <a:r>
              <a:rPr lang="ko-KR" altLang="en-US" dirty="0" smtClean="0"/>
              <a:t>최적화를 위해 중요한 성질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698" y="1209081"/>
            <a:ext cx="2816858" cy="1760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4184970"/>
            <a:ext cx="3726780" cy="230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55" y="2925537"/>
            <a:ext cx="5205046" cy="393246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4079631" y="1957754"/>
            <a:ext cx="106680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3792416" y="3819378"/>
            <a:ext cx="205154" cy="36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050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Hyperplane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99" y="2565520"/>
            <a:ext cx="2374069" cy="355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99" y="3660820"/>
            <a:ext cx="2542500" cy="862920"/>
          </a:xfrm>
          <a:prstGeom prst="rect">
            <a:avLst/>
          </a:prstGeom>
        </p:spPr>
      </p:pic>
      <p:pic>
        <p:nvPicPr>
          <p:cNvPr id="5122" name="Picture 2" descr="http://www.precision-crop-protection.uni-bonn.de/gk_research/project_3_06/image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098" y="1527048"/>
            <a:ext cx="5105400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구부러진 연결선 8"/>
          <p:cNvCxnSpPr/>
          <p:nvPr/>
        </p:nvCxnSpPr>
        <p:spPr>
          <a:xfrm flipV="1">
            <a:off x="4419600" y="2565520"/>
            <a:ext cx="2095500" cy="1261244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/>
          <p:nvPr/>
        </p:nvCxnSpPr>
        <p:spPr>
          <a:xfrm>
            <a:off x="4419600" y="4346000"/>
            <a:ext cx="4330700" cy="988000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324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tx2"/>
              </a:buClr>
            </a:pPr>
            <a:r>
              <a:rPr lang="en-US" altLang="ko-KR" sz="2800" b="1" dirty="0"/>
              <a:t>Maximum Margin Hyperplane (MMH)</a:t>
            </a:r>
            <a:endParaRPr lang="ko-KR" altLang="en-US" sz="2800" b="1" dirty="0"/>
          </a:p>
          <a:p>
            <a:pPr lvl="1"/>
            <a:r>
              <a:rPr lang="en-US" altLang="ko-KR" dirty="0" smtClean="0"/>
              <a:t>Margin : support vector</a:t>
            </a:r>
            <a:r>
              <a:rPr lang="ko-KR" altLang="en-US" dirty="0" smtClean="0"/>
              <a:t>를 거치는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평면 사이의 거리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50" y="2787985"/>
            <a:ext cx="711900" cy="850230"/>
          </a:xfrm>
          <a:prstGeom prst="rect">
            <a:avLst/>
          </a:prstGeom>
        </p:spPr>
      </p:pic>
      <p:pic>
        <p:nvPicPr>
          <p:cNvPr id="5" name="Picture 2" descr="http://www.precision-crop-protection.uni-bonn.de/gk_research/project_3_06/image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8" y="3025648"/>
            <a:ext cx="2709446" cy="26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58752" y="3041396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값을 최대가 되도록 </a:t>
            </a:r>
            <a:r>
              <a:rPr lang="en-US" altLang="ko-KR" dirty="0" smtClean="0"/>
              <a:t>W</a:t>
            </a:r>
            <a:r>
              <a:rPr lang="ko-KR" altLang="en-US" dirty="0" smtClean="0"/>
              <a:t>값을 조정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4693" y="371129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분모에 </a:t>
            </a:r>
            <a:r>
              <a:rPr lang="en-US" altLang="ko-KR" dirty="0" smtClean="0"/>
              <a:t>W </a:t>
            </a:r>
            <a:r>
              <a:rPr lang="ko-KR" altLang="en-US" dirty="0" smtClean="0"/>
              <a:t>인자가 있어 불편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||W|| </a:t>
            </a:r>
            <a:r>
              <a:rPr lang="ko-KR" altLang="en-US" dirty="0" smtClean="0"/>
              <a:t>값은 제곱근을 가지고 있음</a:t>
            </a:r>
            <a:endParaRPr lang="ko-KR" altLang="en-US" dirty="0"/>
          </a:p>
        </p:txBody>
      </p:sp>
      <p:cxnSp>
        <p:nvCxnSpPr>
          <p:cNvPr id="9" name="구부러진 연결선 8"/>
          <p:cNvCxnSpPr>
            <a:stCxn id="4" idx="2"/>
            <a:endCxn id="7" idx="1"/>
          </p:cNvCxnSpPr>
          <p:nvPr/>
        </p:nvCxnSpPr>
        <p:spPr>
          <a:xfrm rot="16200000" flipH="1">
            <a:off x="4405674" y="3385440"/>
            <a:ext cx="396244" cy="901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95" y="4686808"/>
            <a:ext cx="4322250" cy="1294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98731" y="5611856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모든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에 대하여</a:t>
            </a:r>
            <a:endParaRPr lang="en-US" altLang="ko-KR" dirty="0" smtClean="0"/>
          </a:p>
          <a:p>
            <a:r>
              <a:rPr lang="ko-KR" altLang="en-US" dirty="0" smtClean="0"/>
              <a:t>아래 조건을 만족</a:t>
            </a:r>
            <a:endParaRPr lang="ko-KR" altLang="en-US" dirty="0"/>
          </a:p>
        </p:txBody>
      </p:sp>
      <p:pic>
        <p:nvPicPr>
          <p:cNvPr id="13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52899" y="4318202"/>
            <a:ext cx="1014996" cy="4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9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7924800" cy="4599432"/>
          </a:xfrm>
        </p:spPr>
        <p:txBody>
          <a:bodyPr/>
          <a:lstStyle/>
          <a:p>
            <a:r>
              <a:rPr lang="en-US" altLang="ko-KR" dirty="0" smtClean="0"/>
              <a:t>For nonlinearly separable data: soft margin</a:t>
            </a:r>
            <a:endParaRPr lang="en-US" altLang="ko-KR" dirty="0"/>
          </a:p>
          <a:p>
            <a:pPr lvl="1"/>
            <a:r>
              <a:rPr lang="en-US" altLang="ko-KR" b="1" dirty="0"/>
              <a:t>slack </a:t>
            </a:r>
            <a:r>
              <a:rPr lang="en-US" altLang="ko-KR" b="1" dirty="0" smtClean="0"/>
              <a:t>variable</a:t>
            </a:r>
            <a:r>
              <a:rPr lang="en-US" altLang="ko-KR" dirty="0" smtClean="0"/>
              <a:t>: </a:t>
            </a:r>
            <a:r>
              <a:rPr lang="en-US" altLang="ko-KR" b="0" dirty="0" smtClean="0"/>
              <a:t>creates </a:t>
            </a:r>
            <a:r>
              <a:rPr lang="en-US" altLang="ko-KR" b="0" dirty="0"/>
              <a:t>a </a:t>
            </a:r>
            <a:r>
              <a:rPr lang="en-US" altLang="ko-KR" b="0" u="sng" dirty="0"/>
              <a:t>soft </a:t>
            </a:r>
            <a:r>
              <a:rPr lang="en-US" altLang="ko-KR" b="0" u="sng" dirty="0" smtClean="0"/>
              <a:t>margin </a:t>
            </a:r>
            <a:r>
              <a:rPr lang="en-US" altLang="ko-KR" b="0" dirty="0" smtClean="0"/>
              <a:t>that </a:t>
            </a:r>
            <a:r>
              <a:rPr lang="en-US" altLang="ko-KR" b="0" dirty="0"/>
              <a:t>allows some points to fall on the incorrect side of the margin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50" y="3093679"/>
            <a:ext cx="3559500" cy="3172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699" y="3826764"/>
            <a:ext cx="4854325" cy="12942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253250" y="3693843"/>
            <a:ext cx="1220950" cy="1066800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53501" y="2493514"/>
            <a:ext cx="3103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분류 조건을 위반하는</a:t>
            </a:r>
            <a:endParaRPr lang="en-US" altLang="ko-KR" b="1" dirty="0" smtClean="0"/>
          </a:p>
          <a:p>
            <a:r>
              <a:rPr lang="ko-KR" altLang="en-US" b="1" dirty="0" smtClean="0"/>
              <a:t>데이터는 그 위반 거리만큼의</a:t>
            </a:r>
            <a:endParaRPr lang="en-US" altLang="ko-KR" b="1" dirty="0" smtClean="0"/>
          </a:p>
          <a:p>
            <a:r>
              <a:rPr lang="en-US" altLang="ko-KR" b="1" dirty="0" smtClean="0"/>
              <a:t>penalty (cost) </a:t>
            </a:r>
            <a:r>
              <a:rPr lang="ko-KR" altLang="en-US" b="1" dirty="0" smtClean="0"/>
              <a:t>부여</a:t>
            </a:r>
            <a:endParaRPr lang="en-US" altLang="ko-KR" b="1" dirty="0" smtClean="0"/>
          </a:p>
        </p:txBody>
      </p:sp>
      <p:cxnSp>
        <p:nvCxnSpPr>
          <p:cNvPr id="9" name="구부러진 연결선 8"/>
          <p:cNvCxnSpPr>
            <a:stCxn id="7" idx="2"/>
            <a:endCxn id="6" idx="3"/>
          </p:cNvCxnSpPr>
          <p:nvPr/>
        </p:nvCxnSpPr>
        <p:spPr>
          <a:xfrm rot="5400000">
            <a:off x="9584586" y="3306459"/>
            <a:ext cx="810399" cy="10311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88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nonlinearly separable data: </a:t>
            </a:r>
            <a:r>
              <a:rPr lang="en-US" altLang="ko-KR" dirty="0" smtClean="0"/>
              <a:t>Kernel function</a:t>
            </a:r>
          </a:p>
          <a:p>
            <a:pPr lvl="1"/>
            <a:r>
              <a:rPr lang="en-US" altLang="ko-KR" dirty="0" smtClean="0"/>
              <a:t>Non-linear relationship -&gt; linear relationship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4" y="2839769"/>
            <a:ext cx="10119151" cy="328671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289800" y="4381548"/>
            <a:ext cx="8001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88000" y="549910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생성</a:t>
            </a:r>
            <a:endParaRPr lang="ko-KR" altLang="en-US" dirty="0"/>
          </a:p>
        </p:txBody>
      </p:sp>
      <p:cxnSp>
        <p:nvCxnSpPr>
          <p:cNvPr id="9" name="구부러진 연결선 8"/>
          <p:cNvCxnSpPr>
            <a:endCxn id="7" idx="0"/>
          </p:cNvCxnSpPr>
          <p:nvPr/>
        </p:nvCxnSpPr>
        <p:spPr>
          <a:xfrm>
            <a:off x="6095999" y="4838700"/>
            <a:ext cx="685597" cy="660400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62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Kernel mapping</a:t>
            </a:r>
            <a:endParaRPr lang="ko-KR" altLang="en-US" dirty="0"/>
          </a:p>
        </p:txBody>
      </p:sp>
      <p:pic>
        <p:nvPicPr>
          <p:cNvPr id="7170" name="Picture 2" descr="http://courses.cs.ut.ee/2011/graphmining/uploads/Main/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8" y="2076609"/>
            <a:ext cx="5409294" cy="387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94" y="2076609"/>
            <a:ext cx="6298372" cy="387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258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2170113"/>
            <a:ext cx="6124575" cy="206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" y="4513075"/>
            <a:ext cx="6296899" cy="53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923" y="4368800"/>
            <a:ext cx="4738099" cy="188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409" y="1527048"/>
            <a:ext cx="3864600" cy="4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09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34" y="3952780"/>
            <a:ext cx="4607120" cy="251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42" y="2356396"/>
            <a:ext cx="2574915" cy="77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76" y="5535092"/>
            <a:ext cx="4367088" cy="761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076" y="3633226"/>
            <a:ext cx="4090515" cy="73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7637" y="3338163"/>
            <a:ext cx="1014996" cy="6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8792" y="32171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변환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1754" y="5835748"/>
            <a:ext cx="550985" cy="487680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296400" y="5611422"/>
            <a:ext cx="1349764" cy="487680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83518" y="3704863"/>
            <a:ext cx="986073" cy="487680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2" idx="0"/>
            <a:endCxn id="13" idx="0"/>
          </p:cNvCxnSpPr>
          <p:nvPr/>
        </p:nvCxnSpPr>
        <p:spPr>
          <a:xfrm rot="5400000" flipH="1" flipV="1">
            <a:off x="6752101" y="2616568"/>
            <a:ext cx="224326" cy="6214035"/>
          </a:xfrm>
          <a:prstGeom prst="curvedConnector3">
            <a:avLst>
              <a:gd name="adj1" fmla="val 20190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8" idx="3"/>
            <a:endCxn id="14" idx="2"/>
          </p:cNvCxnSpPr>
          <p:nvPr/>
        </p:nvCxnSpPr>
        <p:spPr>
          <a:xfrm flipH="1" flipV="1">
            <a:off x="9876555" y="4192543"/>
            <a:ext cx="769609" cy="1723270"/>
          </a:xfrm>
          <a:prstGeom prst="curvedConnector4">
            <a:avLst>
              <a:gd name="adj1" fmla="val -29703"/>
              <a:gd name="adj2" fmla="val 6104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1282" y="5019259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새로운 공간으로 </a:t>
            </a:r>
            <a:r>
              <a:rPr lang="en-US" altLang="ko-KR" dirty="0" smtClean="0"/>
              <a:t>Mapping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96400" y="318226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91192" y="1781059"/>
            <a:ext cx="550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결국 </a:t>
            </a:r>
            <a:r>
              <a:rPr lang="en-US" altLang="ko-KR" b="1" dirty="0" smtClean="0">
                <a:solidFill>
                  <a:srgbClr val="FF0000"/>
                </a:solidFill>
              </a:rPr>
              <a:t>kernel </a:t>
            </a:r>
            <a:r>
              <a:rPr lang="ko-KR" altLang="en-US" b="1" dirty="0" smtClean="0">
                <a:solidFill>
                  <a:srgbClr val="FF0000"/>
                </a:solidFill>
              </a:rPr>
              <a:t>함수에 따라 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함수값만을</a:t>
            </a:r>
            <a:r>
              <a:rPr lang="ko-KR" altLang="en-US" b="1" dirty="0" smtClean="0">
                <a:solidFill>
                  <a:srgbClr val="FF0000"/>
                </a:solidFill>
              </a:rPr>
              <a:t> 계산하면 되며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실제 </a:t>
            </a:r>
            <a:r>
              <a:rPr lang="en-US" altLang="ko-KR" b="1" dirty="0" smtClean="0">
                <a:solidFill>
                  <a:srgbClr val="FF0000"/>
                </a:solidFill>
              </a:rPr>
              <a:t>mapping </a:t>
            </a:r>
            <a:r>
              <a:rPr lang="ko-KR" altLang="en-US" b="1" dirty="0" smtClean="0">
                <a:solidFill>
                  <a:srgbClr val="FF0000"/>
                </a:solidFill>
              </a:rPr>
              <a:t>함수는 굳이 알 필요가 없음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그 </a:t>
            </a:r>
            <a:r>
              <a:rPr lang="en-US" altLang="ko-KR" b="1" dirty="0" smtClean="0">
                <a:solidFill>
                  <a:srgbClr val="FF0000"/>
                </a:solidFill>
              </a:rPr>
              <a:t>mapping </a:t>
            </a:r>
            <a:r>
              <a:rPr lang="ko-KR" altLang="en-US" b="1" dirty="0" smtClean="0">
                <a:solidFill>
                  <a:srgbClr val="FF0000"/>
                </a:solidFill>
              </a:rPr>
              <a:t>함수가 존재한다는 사실만 알면 됨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62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79546"/>
            <a:ext cx="10972800" cy="459943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Kernel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Linear kernel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Polynomial kernel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Sigmoid kernel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Gaussian RBF kernel</a:t>
            </a:r>
          </a:p>
          <a:p>
            <a:pPr lvl="2"/>
            <a:r>
              <a:rPr lang="ko-KR" altLang="en-US" dirty="0" smtClean="0"/>
              <a:t>많은 경우에</a:t>
            </a:r>
            <a:r>
              <a:rPr lang="en-US" altLang="ko-KR" dirty="0"/>
              <a:t> </a:t>
            </a:r>
            <a:r>
              <a:rPr lang="ko-KR" altLang="en-US" dirty="0" smtClean="0"/>
              <a:t>학습 성능이 상대적으로 좋음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73" y="3888906"/>
            <a:ext cx="3766161" cy="339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73" y="4854509"/>
            <a:ext cx="2747739" cy="7037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73" y="2784750"/>
            <a:ext cx="3172395" cy="428835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140041" y="1823547"/>
            <a:ext cx="2517569" cy="1512727"/>
          </a:xfrm>
          <a:prstGeom prst="wedgeRoundRectCallout">
            <a:avLst>
              <a:gd name="adj1" fmla="val -48663"/>
              <a:gd name="adj2" fmla="val 727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마땅한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kernel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함수의 선택 기준이 없음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dirty="0" smtClean="0"/>
              <a:t>실험을 통해 결정할 수 밖에 없음</a:t>
            </a:r>
            <a:endParaRPr lang="en-US" altLang="ko-KR" sz="20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074" y="1918298"/>
            <a:ext cx="2376748" cy="3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76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SVM with non-linear kernels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4" y="2185987"/>
            <a:ext cx="9118357" cy="377031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6604000" y="3238500"/>
            <a:ext cx="3225800" cy="127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6604000" y="3530600"/>
            <a:ext cx="3225800" cy="127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680200" y="4991100"/>
            <a:ext cx="3289300" cy="127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604000" y="5290820"/>
            <a:ext cx="8001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133600" y="3628406"/>
            <a:ext cx="3225800" cy="127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133600" y="3915426"/>
            <a:ext cx="3225800" cy="127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036618" y="5385987"/>
            <a:ext cx="1944000" cy="1270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95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Example – performing OCR with SVMs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019" y="2263858"/>
            <a:ext cx="7570859" cy="356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37" y="2411183"/>
            <a:ext cx="2815440" cy="2018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8544" y="546145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 smtClean="0"/>
              <a:t>적 </a:t>
            </a:r>
            <a:r>
              <a:rPr lang="ko-KR" altLang="en-US" dirty="0" err="1" smtClean="0"/>
              <a:t>특성값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823855" y="4940135"/>
            <a:ext cx="383164" cy="5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Network topology</a:t>
            </a:r>
          </a:p>
          <a:p>
            <a:pPr lvl="1"/>
            <a:r>
              <a:rPr lang="en-US" altLang="ko-KR" b="0" dirty="0" smtClean="0"/>
              <a:t>Layer</a:t>
            </a:r>
            <a:r>
              <a:rPr lang="ko-KR" altLang="en-US" b="0" dirty="0" smtClean="0"/>
              <a:t>의 수</a:t>
            </a:r>
            <a:endParaRPr lang="en-US" altLang="ko-KR" b="0" dirty="0"/>
          </a:p>
          <a:p>
            <a:pPr lvl="1"/>
            <a:r>
              <a:rPr lang="en-US" altLang="ko-KR" b="0" dirty="0" smtClean="0"/>
              <a:t>Network </a:t>
            </a:r>
            <a:r>
              <a:rPr lang="ko-KR" altLang="en-US" b="0" dirty="0" smtClean="0"/>
              <a:t>정보의 </a:t>
            </a:r>
            <a:r>
              <a:rPr lang="en-US" altLang="ko-KR" b="0" dirty="0" smtClean="0"/>
              <a:t>backward flow </a:t>
            </a:r>
            <a:r>
              <a:rPr lang="ko-KR" altLang="en-US" b="0" dirty="0" smtClean="0"/>
              <a:t>여부</a:t>
            </a:r>
            <a:endParaRPr lang="en-US" altLang="ko-KR" b="0" dirty="0"/>
          </a:p>
          <a:p>
            <a:pPr lvl="1"/>
            <a:r>
              <a:rPr lang="ko-KR" altLang="en-US" b="0" dirty="0" smtClean="0"/>
              <a:t>각 </a:t>
            </a:r>
            <a:r>
              <a:rPr lang="en-US" altLang="ko-KR" b="0" dirty="0" smtClean="0"/>
              <a:t>layer</a:t>
            </a:r>
            <a:r>
              <a:rPr lang="ko-KR" altLang="en-US" b="0" dirty="0" smtClean="0"/>
              <a:t>의 </a:t>
            </a:r>
            <a:r>
              <a:rPr lang="ko-KR" altLang="en-US" b="0" dirty="0" err="1" smtClean="0"/>
              <a:t>노드</a:t>
            </a:r>
            <a:r>
              <a:rPr lang="ko-KR" altLang="en-US" b="0" dirty="0" smtClean="0"/>
              <a:t> 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09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a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4" y="2214625"/>
            <a:ext cx="5937358" cy="789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94" y="3430777"/>
            <a:ext cx="8673711" cy="111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6365631" y="4501357"/>
            <a:ext cx="1793631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66339" y="4974569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Linear kernel</a:t>
            </a:r>
            <a:endParaRPr lang="ko-KR" altLang="en-US" sz="2400" dirty="0"/>
          </a:p>
        </p:txBody>
      </p:sp>
      <p:cxnSp>
        <p:nvCxnSpPr>
          <p:cNvPr id="10" name="구부러진 연결선 9"/>
          <p:cNvCxnSpPr>
            <a:endCxn id="8" idx="0"/>
          </p:cNvCxnSpPr>
          <p:nvPr/>
        </p:nvCxnSpPr>
        <p:spPr>
          <a:xfrm rot="5400000">
            <a:off x="6968589" y="4680712"/>
            <a:ext cx="426320" cy="1613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76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a model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19" y="2156224"/>
            <a:ext cx="7159444" cy="386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362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05" y="2187087"/>
            <a:ext cx="8880942" cy="28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5" y="2888184"/>
            <a:ext cx="6691338" cy="2645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669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7" y="2280503"/>
            <a:ext cx="8066459" cy="36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58" y="2858732"/>
            <a:ext cx="2218740" cy="130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88" y="4323653"/>
            <a:ext cx="3690355" cy="1256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351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Improving the model</a:t>
            </a:r>
          </a:p>
          <a:p>
            <a:pPr lvl="1"/>
            <a:r>
              <a:rPr lang="en-US" altLang="ko-KR" dirty="0" smtClean="0"/>
              <a:t>Kernel </a:t>
            </a:r>
            <a:r>
              <a:rPr lang="ko-KR" altLang="en-US" dirty="0" smtClean="0"/>
              <a:t>함수의 교체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84" y="2698871"/>
            <a:ext cx="6866605" cy="3427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2907326" y="4032738"/>
            <a:ext cx="3059723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04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Improving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1" y="2189664"/>
            <a:ext cx="9831696" cy="77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96" y="3243153"/>
            <a:ext cx="7733677" cy="63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96" y="4154658"/>
            <a:ext cx="6764365" cy="263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2004646" y="6126480"/>
            <a:ext cx="902677" cy="579120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26369" y="2579248"/>
            <a:ext cx="2825262" cy="389585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14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Association Rule Mining</a:t>
            </a:r>
            <a:endParaRPr lang="ko-KR" altLang="en-US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91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D:\WINNT\Profiles\hjkim\Application Data\Microsoft\Media Catalog\Downloaded Clips\cl0\hh02320_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1"/>
            <a:ext cx="2347384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Association Rule Mining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altLang="ko-KR" dirty="0">
                <a:ea typeface="굴림" pitchFamily="50" charset="-127"/>
              </a:rPr>
              <a:t> Given:</a:t>
            </a:r>
          </a:p>
          <a:p>
            <a:pPr marL="971550" lvl="1" indent="-342900">
              <a:lnSpc>
                <a:spcPct val="120000"/>
              </a:lnSpc>
            </a:pPr>
            <a:endParaRPr lang="en-US" altLang="ko-KR" dirty="0">
              <a:ea typeface="굴림" pitchFamily="50" charset="-127"/>
            </a:endParaRPr>
          </a:p>
          <a:p>
            <a:pPr marL="971550" lvl="1" indent="-342900">
              <a:lnSpc>
                <a:spcPct val="120000"/>
              </a:lnSpc>
            </a:pPr>
            <a:endParaRPr lang="en-US" altLang="ko-KR" dirty="0">
              <a:ea typeface="굴림" pitchFamily="50" charset="-127"/>
            </a:endParaRPr>
          </a:p>
          <a:p>
            <a:pPr marL="0" indent="0" latinLnBrk="1">
              <a:lnSpc>
                <a:spcPct val="120000"/>
              </a:lnSpc>
              <a:spcBef>
                <a:spcPct val="50000"/>
              </a:spcBef>
              <a:buClrTx/>
              <a:buSzTx/>
              <a:buNone/>
            </a:pPr>
            <a:endParaRPr kumimoji="1" lang="en-US" altLang="ko-KR" sz="2800" dirty="0" smtClean="0">
              <a:latin typeface="굴림" pitchFamily="50" charset="-127"/>
              <a:ea typeface="굴림" pitchFamily="50" charset="-127"/>
            </a:endParaRPr>
          </a:p>
          <a:p>
            <a:pPr marL="0" indent="0" latinLnBrk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1" lang="ko-KR" altLang="en-US" sz="2400" dirty="0" smtClean="0">
                <a:latin typeface="굴림" pitchFamily="50" charset="-127"/>
                <a:ea typeface="굴림" pitchFamily="50" charset="-127"/>
              </a:rPr>
              <a:t>상품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</a:rPr>
              <a:t>구매 기록으로부터 상품간의 </a:t>
            </a:r>
            <a:r>
              <a:rPr kumimoji="1" lang="ko-KR" altLang="en-US" sz="2400" dirty="0" smtClean="0">
                <a:latin typeface="굴림" pitchFamily="50" charset="-127"/>
                <a:ea typeface="굴림" pitchFamily="50" charset="-127"/>
              </a:rPr>
              <a:t>연관성을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</a:rPr>
              <a:t>측정하여 함께 거래될 가능성을 규칙으로 표현 </a:t>
            </a:r>
          </a:p>
          <a:p>
            <a:pPr marL="0" indent="0" latinLnBrk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ko-KR" altLang="en-US" sz="2400" dirty="0">
                <a:latin typeface="굴림" pitchFamily="50" charset="-127"/>
                <a:ea typeface="굴림" pitchFamily="50" charset="-127"/>
              </a:rPr>
              <a:t>  일명: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  <a:sym typeface="Wingdings" pitchFamily="2" charset="2"/>
              </a:rPr>
              <a:t>장바구니 분석</a:t>
            </a:r>
            <a:endParaRPr lang="en-US" altLang="ko-KR" dirty="0">
              <a:ea typeface="굴림" pitchFamily="50" charset="-127"/>
            </a:endParaRPr>
          </a:p>
          <a:p>
            <a:pPr marL="971550" lvl="1" indent="-342900">
              <a:lnSpc>
                <a:spcPct val="120000"/>
              </a:lnSpc>
            </a:pPr>
            <a:endParaRPr lang="ko-KR" altLang="en-US" dirty="0">
              <a:ea typeface="굴림" pitchFamily="50" charset="-127"/>
            </a:endParaRPr>
          </a:p>
        </p:txBody>
      </p:sp>
      <p:pic>
        <p:nvPicPr>
          <p:cNvPr id="39941" name="Picture 5" descr="D:\WINNT\Profiles\hjkim\Application Data\Microsoft\Media Catalog\Downloaded Clips\cl0\fd01227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1" y="4724400"/>
            <a:ext cx="1130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D:\WINNT\Profiles\hjkim\Application Data\Microsoft\Media Catalog\Downloaded Clips\cl0\hh00144_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85" y="4840288"/>
            <a:ext cx="2034116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5" name="AutoShape 9"/>
          <p:cNvSpPr>
            <a:spLocks noChangeArrowheads="1"/>
          </p:cNvSpPr>
          <p:nvPr/>
        </p:nvSpPr>
        <p:spPr bwMode="auto">
          <a:xfrm>
            <a:off x="8636000" y="5105400"/>
            <a:ext cx="8128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21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Association Rule Mining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320800" y="1954213"/>
            <a:ext cx="304800" cy="228600"/>
          </a:xfrm>
          <a:prstGeom prst="cube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36751" y="1862139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패턴발견</a:t>
            </a:r>
            <a:endParaRPr lang="ko-KR" altLang="en-US" sz="2000" b="1" dirty="0">
              <a:latin typeface="Tahoma" pitchFamily="34" charset="0"/>
              <a:ea typeface="HY헤드라인M" pitchFamily="18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701800" y="2286000"/>
            <a:ext cx="9118600" cy="838200"/>
          </a:xfrm>
          <a:prstGeom prst="rect">
            <a:avLst/>
          </a:prstGeom>
          <a:solidFill>
            <a:srgbClr val="99CC00"/>
          </a:solidFill>
          <a:ln w="9525">
            <a:solidFill>
              <a:srgbClr val="99CC00"/>
            </a:solidFill>
            <a:miter lim="800000"/>
            <a:headEnd/>
            <a:tailEnd/>
          </a:ln>
          <a:effectLst>
            <a:outerShdw dist="107763" dir="2700000" algn="ctr" rotWithShape="0">
              <a:srgbClr val="669900"/>
            </a:outerShdw>
          </a:effectLst>
        </p:spPr>
        <p:txBody>
          <a:bodyPr wrap="none" anchor="ctr"/>
          <a:lstStyle/>
          <a:p>
            <a:pPr lvl="3" latinLnBrk="1"/>
            <a:endParaRPr kumimoji="1" lang="ko-KR" altLang="en-US" sz="1800">
              <a:latin typeface="╜┼╕φ┴╢" charset="0"/>
              <a:ea typeface="신명조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782234" y="2362200"/>
            <a:ext cx="58689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/>
            <a:r>
              <a:rPr kumimoji="1" lang="ko-KR" altLang="en-US" sz="1800">
                <a:latin typeface="HY헤드라인M" pitchFamily="18" charset="-127"/>
                <a:ea typeface="HY헤드라인M" pitchFamily="18" charset="-127"/>
              </a:rPr>
              <a:t>빵과 과자를 사는 사람의 80%는 우유를 같이 산다</a:t>
            </a:r>
          </a:p>
          <a:p>
            <a:pPr latinLnBrk="1"/>
            <a:r>
              <a:rPr kumimoji="1" lang="ko-KR" altLang="en-US" sz="1800">
                <a:latin typeface="HY헤드라인M" pitchFamily="18" charset="-127"/>
                <a:ea typeface="HY헤드라인M" pitchFamily="18" charset="-127"/>
              </a:rPr>
              <a:t>분유와 기저귀를 사는 사람의 74%는 맥주를 같이 산다</a:t>
            </a:r>
            <a:r>
              <a:rPr kumimoji="1" lang="ko-KR" altLang="en-US"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1320800" y="3368675"/>
            <a:ext cx="304800" cy="228600"/>
          </a:xfrm>
          <a:prstGeom prst="cube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936751" y="3276601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/>
            <a:r>
              <a:rPr lang="ko-KR" altLang="en-US" sz="2000">
                <a:latin typeface="HY헤드라인M" pitchFamily="18" charset="-127"/>
                <a:ea typeface="HY헤드라인M" pitchFamily="18" charset="-127"/>
              </a:rPr>
              <a:t>의사결정</a:t>
            </a:r>
            <a:endParaRPr lang="ko-KR" altLang="en-US" sz="2000" b="1">
              <a:latin typeface="Tahoma" pitchFamily="34" charset="0"/>
              <a:ea typeface="HY헤드라인M" pitchFamily="18" charset="-127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701800" y="3673475"/>
            <a:ext cx="9118600" cy="762000"/>
          </a:xfrm>
          <a:prstGeom prst="rect">
            <a:avLst/>
          </a:prstGeom>
          <a:solidFill>
            <a:srgbClr val="99CC00"/>
          </a:solidFill>
          <a:ln w="9525">
            <a:solidFill>
              <a:srgbClr val="99CC00"/>
            </a:solidFill>
            <a:miter lim="800000"/>
            <a:headEnd/>
            <a:tailEnd/>
          </a:ln>
          <a:effectLst>
            <a:outerShdw dist="107763" dir="2700000" algn="ctr" rotWithShape="0">
              <a:srgbClr val="669900"/>
            </a:outerShdw>
          </a:effectLst>
        </p:spPr>
        <p:txBody>
          <a:bodyPr wrap="none" anchor="ctr"/>
          <a:lstStyle/>
          <a:p>
            <a:pPr lvl="3" latinLnBrk="1"/>
            <a:endParaRPr kumimoji="1" lang="ko-KR" altLang="en-US" sz="1800">
              <a:latin typeface="╜┼╕φ┴╢" charset="0"/>
              <a:ea typeface="신명조" charset="-127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782234" y="3749675"/>
            <a:ext cx="5109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/>
            <a:r>
              <a:rPr kumimoji="1" lang="ko-KR" altLang="en-US" sz="1800">
                <a:latin typeface="HY헤드라인M" pitchFamily="18" charset="-127"/>
                <a:ea typeface="HY헤드라인M" pitchFamily="18" charset="-127"/>
              </a:rPr>
              <a:t>맥주 소비는 분유와 기저귀 소비에 영향을 미침</a:t>
            </a:r>
          </a:p>
          <a:p>
            <a:pPr latinLnBrk="1"/>
            <a:r>
              <a:rPr kumimoji="1" lang="ko-KR" altLang="en-US" sz="1800">
                <a:latin typeface="HY헤드라인M" pitchFamily="18" charset="-127"/>
                <a:ea typeface="HY헤드라인M" pitchFamily="18" charset="-127"/>
              </a:rPr>
              <a:t>빵과 과자 가격 인상은 우유 소비에 영향을 미침</a:t>
            </a: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1320800" y="4724400"/>
            <a:ext cx="304800" cy="228600"/>
          </a:xfrm>
          <a:prstGeom prst="cube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701800" y="5029200"/>
            <a:ext cx="9169400" cy="762000"/>
          </a:xfrm>
          <a:prstGeom prst="rect">
            <a:avLst/>
          </a:prstGeom>
          <a:solidFill>
            <a:srgbClr val="99CC00"/>
          </a:solidFill>
          <a:ln w="9525">
            <a:solidFill>
              <a:srgbClr val="99CC00"/>
            </a:solidFill>
            <a:miter lim="800000"/>
            <a:headEnd/>
            <a:tailEnd/>
          </a:ln>
          <a:effectLst>
            <a:outerShdw dist="107763" dir="2700000" algn="ctr" rotWithShape="0">
              <a:srgbClr val="669900"/>
            </a:outerShdw>
          </a:effectLst>
        </p:spPr>
        <p:txBody>
          <a:bodyPr wrap="none" anchor="ctr"/>
          <a:lstStyle/>
          <a:p>
            <a:pPr lvl="3" latinLnBrk="1"/>
            <a:endParaRPr kumimoji="1" lang="ko-KR" altLang="en-US" sz="1800">
              <a:latin typeface="╜┼╕φ┴╢" charset="0"/>
              <a:ea typeface="신명조" charset="-127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782234" y="5105400"/>
            <a:ext cx="66960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/>
            <a:r>
              <a:rPr kumimoji="1" lang="ko-KR" altLang="en-US" sz="1800">
                <a:latin typeface="HY헤드라인M" pitchFamily="18" charset="-127"/>
                <a:ea typeface="HY헤드라인M" pitchFamily="18" charset="-127"/>
              </a:rPr>
              <a:t>상품 진열대에 (빵, 과자, 우유), (분유, 기저귀, 맥주)를 같이 진열</a:t>
            </a:r>
          </a:p>
          <a:p>
            <a:pPr latinLnBrk="1"/>
            <a:r>
              <a:rPr kumimoji="1" lang="ko-KR" altLang="en-US" sz="1800">
                <a:latin typeface="HY헤드라인M" pitchFamily="18" charset="-127"/>
                <a:ea typeface="HY헤드라인M" pitchFamily="18" charset="-127"/>
              </a:rPr>
              <a:t>우유 소비를 조절하기 위해 빵,과자 가격을 조정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1930400" y="4632326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/>
            <a:r>
              <a:rPr lang="ko-KR" altLang="en-US" sz="2000">
                <a:latin typeface="HY헤드라인M" pitchFamily="18" charset="-127"/>
                <a:ea typeface="HY헤드라인M" pitchFamily="18" charset="-127"/>
              </a:rPr>
              <a:t>업무적용</a:t>
            </a:r>
            <a:endParaRPr lang="ko-KR" altLang="en-US" sz="2000" b="1">
              <a:latin typeface="Tahoma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굴림" pitchFamily="50" charset="-127"/>
              </a:rPr>
              <a:t>Apriori</a:t>
            </a:r>
            <a:r>
              <a:rPr lang="en-US" altLang="ko-KR" dirty="0">
                <a:ea typeface="굴림" pitchFamily="50" charset="-127"/>
              </a:rPr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98" y="1544216"/>
            <a:ext cx="9121013" cy="428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Network topology</a:t>
            </a:r>
          </a:p>
          <a:p>
            <a:pPr lvl="1"/>
            <a:r>
              <a:rPr lang="en-US" altLang="ko-KR" dirty="0" smtClean="0"/>
              <a:t>Single-layer network</a:t>
            </a:r>
          </a:p>
          <a:p>
            <a:pPr lvl="2"/>
            <a:r>
              <a:rPr lang="ko-KR" altLang="en-US" dirty="0" smtClean="0"/>
              <a:t>기초적인 패턴</a:t>
            </a:r>
            <a:r>
              <a:rPr lang="en-US" altLang="ko-KR" dirty="0" smtClean="0"/>
              <a:t> classification</a:t>
            </a:r>
            <a:r>
              <a:rPr lang="ko-KR" altLang="en-US" dirty="0" smtClean="0"/>
              <a:t>에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특히</a:t>
            </a:r>
            <a:r>
              <a:rPr lang="en-US" altLang="ko-KR" dirty="0" smtClean="0"/>
              <a:t>, linearly separable patterns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Multi-layer network</a:t>
            </a:r>
          </a:p>
          <a:p>
            <a:pPr lvl="1"/>
            <a:r>
              <a:rPr lang="en-US" altLang="ko-KR" dirty="0" smtClean="0"/>
              <a:t>Hidden layer </a:t>
            </a:r>
            <a:r>
              <a:rPr lang="ko-KR" altLang="en-US" dirty="0" smtClean="0"/>
              <a:t>포함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41" y="3484899"/>
            <a:ext cx="4084760" cy="23678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16" y="3343001"/>
            <a:ext cx="5213384" cy="2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53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89789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/>
              <a:t>Basket (Transaction) data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ko-KR" sz="18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ko-KR" sz="18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ko-KR" sz="18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ko-KR" sz="1800" dirty="0"/>
          </a:p>
          <a:p>
            <a:pPr>
              <a:lnSpc>
                <a:spcPct val="90000"/>
              </a:lnSpc>
            </a:pPr>
            <a:r>
              <a:rPr lang="ko-KR" altLang="en-US" sz="1800" dirty="0"/>
              <a:t>측정치 </a:t>
            </a:r>
            <a:r>
              <a:rPr lang="en-US" altLang="ko-KR" sz="1800" dirty="0"/>
              <a:t>(X -&gt; Y)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Support (</a:t>
            </a:r>
            <a:r>
              <a:rPr lang="ko-KR" altLang="en-US" sz="1600" dirty="0"/>
              <a:t>지지도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전체 레코드에서 상품 </a:t>
            </a:r>
            <a:r>
              <a:rPr lang="en-US" altLang="ko-KR" sz="1600" dirty="0"/>
              <a:t>X, Y</a:t>
            </a:r>
            <a:r>
              <a:rPr lang="ko-KR" altLang="en-US" sz="1600" dirty="0"/>
              <a:t>에 대한 거래를 모두 포함하는 비율 </a:t>
            </a:r>
            <a:endParaRPr lang="en-US" altLang="ko-KR" sz="1600" dirty="0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                                   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Supp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(X</a:t>
            </a:r>
            <a:r>
              <a:rPr lang="en-US" altLang="ko-KR" sz="1600" b="1" dirty="0">
                <a:solidFill>
                  <a:srgbClr val="FF0000"/>
                </a:solidFill>
              </a:rPr>
              <a:t>, Y)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Confidence (</a:t>
            </a:r>
            <a:r>
              <a:rPr lang="ko-KR" altLang="en-US" sz="1600" dirty="0"/>
              <a:t>신뢰도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상품 </a:t>
            </a:r>
            <a:r>
              <a:rPr lang="en-US" altLang="ko-KR" sz="1600" dirty="0"/>
              <a:t>X</a:t>
            </a:r>
            <a:r>
              <a:rPr lang="ko-KR" altLang="en-US" sz="1600" dirty="0"/>
              <a:t>를 구매한 거래가 발생했을 경우 그 거래가 상품 </a:t>
            </a:r>
            <a:r>
              <a:rPr lang="en-US" altLang="ko-KR" sz="1600" dirty="0"/>
              <a:t>Y</a:t>
            </a:r>
            <a:r>
              <a:rPr lang="ko-KR" altLang="en-US" sz="1600" dirty="0"/>
              <a:t>를 포함하는 조건부 확률  </a:t>
            </a:r>
            <a:r>
              <a:rPr lang="ko-KR" altLang="en-US" sz="1600" dirty="0" smtClean="0"/>
              <a:t>     </a:t>
            </a:r>
            <a:endParaRPr lang="en-US" altLang="ko-KR" sz="1600" dirty="0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	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		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Conf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(X-&gt;Y) = </a:t>
            </a:r>
            <a:r>
              <a:rPr lang="en-US" altLang="ko-KR" sz="1600" b="1" dirty="0" err="1">
                <a:solidFill>
                  <a:srgbClr val="FF0000"/>
                </a:solidFill>
              </a:rPr>
              <a:t>Supp</a:t>
            </a:r>
            <a:r>
              <a:rPr lang="en-US" altLang="ko-KR" sz="1600" b="1" dirty="0">
                <a:solidFill>
                  <a:srgbClr val="FF0000"/>
                </a:solidFill>
              </a:rPr>
              <a:t>(X,Y)/</a:t>
            </a:r>
            <a:r>
              <a:rPr lang="en-US" altLang="ko-KR" sz="1600" b="1" dirty="0" err="1">
                <a:solidFill>
                  <a:srgbClr val="FF0000"/>
                </a:solidFill>
              </a:rPr>
              <a:t>Supp</a:t>
            </a:r>
            <a:r>
              <a:rPr lang="en-US" altLang="ko-KR" sz="1600" b="1" dirty="0">
                <a:solidFill>
                  <a:srgbClr val="FF0000"/>
                </a:solidFill>
              </a:rPr>
              <a:t>(X)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Lift (</a:t>
            </a:r>
            <a:r>
              <a:rPr lang="ko-KR" altLang="en-US" sz="1600" dirty="0"/>
              <a:t>향상도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상품 </a:t>
            </a:r>
            <a:r>
              <a:rPr lang="en-US" altLang="ko-KR" sz="1600" dirty="0"/>
              <a:t>X</a:t>
            </a:r>
            <a:r>
              <a:rPr lang="ko-KR" altLang="en-US" sz="1600" dirty="0"/>
              <a:t>를 구매한 경우</a:t>
            </a:r>
            <a:r>
              <a:rPr lang="en-US" altLang="ko-KR" sz="1600" dirty="0"/>
              <a:t>,</a:t>
            </a:r>
            <a:r>
              <a:rPr lang="ko-KR" altLang="en-US" sz="1600" dirty="0"/>
              <a:t> 그 거래가 상품 </a:t>
            </a:r>
            <a:r>
              <a:rPr lang="en-US" altLang="ko-KR" sz="1600" dirty="0"/>
              <a:t>Y</a:t>
            </a:r>
            <a:r>
              <a:rPr lang="ko-KR" altLang="en-US" sz="1600" dirty="0"/>
              <a:t>를 포함하는 경우와 상품 </a:t>
            </a:r>
            <a:r>
              <a:rPr lang="en-US" altLang="ko-KR" sz="1600" dirty="0"/>
              <a:t>Y</a:t>
            </a:r>
            <a:r>
              <a:rPr lang="ko-KR" altLang="en-US" sz="1600" dirty="0"/>
              <a:t>가 상품 </a:t>
            </a:r>
            <a:r>
              <a:rPr lang="en-US" altLang="ko-KR" sz="1600" dirty="0"/>
              <a:t>X</a:t>
            </a:r>
            <a:r>
              <a:rPr lang="ko-KR" altLang="en-US" sz="1600" dirty="0"/>
              <a:t>에 관계없이 구매된 경우의 비율 </a:t>
            </a:r>
            <a:endParaRPr lang="en-US" altLang="ko-KR" sz="1600" dirty="0"/>
          </a:p>
          <a:p>
            <a:pPr marL="393192" lvl="1" indent="0">
              <a:lnSpc>
                <a:spcPct val="120000"/>
              </a:lnSpc>
              <a:buNone/>
            </a:pPr>
            <a:r>
              <a:rPr lang="en-US" altLang="ko-KR" sz="1600" dirty="0"/>
              <a:t>     =&gt; </a:t>
            </a:r>
            <a:r>
              <a:rPr lang="es-ES" altLang="ko-KR" sz="1600" b="1" dirty="0">
                <a:solidFill>
                  <a:srgbClr val="FF0000"/>
                </a:solidFill>
              </a:rPr>
              <a:t>Lift (X-&gt;Y)=</a:t>
            </a:r>
            <a:r>
              <a:rPr lang="en-US" altLang="ko-KR" sz="1600" b="1" dirty="0" err="1">
                <a:solidFill>
                  <a:srgbClr val="FF0000"/>
                </a:solidFill>
              </a:rPr>
              <a:t>Supp</a:t>
            </a:r>
            <a:r>
              <a:rPr lang="en-US" altLang="ko-KR" sz="1600" b="1" dirty="0">
                <a:solidFill>
                  <a:srgbClr val="FF0000"/>
                </a:solidFill>
              </a:rPr>
              <a:t>(X,Y)/(</a:t>
            </a:r>
            <a:r>
              <a:rPr lang="en-US" altLang="ko-KR" sz="1600" b="1" dirty="0" err="1">
                <a:solidFill>
                  <a:srgbClr val="FF0000"/>
                </a:solidFill>
              </a:rPr>
              <a:t>Supp</a:t>
            </a:r>
            <a:r>
              <a:rPr lang="en-US" altLang="ko-KR" sz="1600" b="1" dirty="0">
                <a:solidFill>
                  <a:srgbClr val="FF0000"/>
                </a:solidFill>
              </a:rPr>
              <a:t>(X)∙</a:t>
            </a:r>
            <a:r>
              <a:rPr lang="en-US" altLang="ko-KR" sz="1600" b="1" dirty="0" err="1">
                <a:solidFill>
                  <a:srgbClr val="FF0000"/>
                </a:solidFill>
              </a:rPr>
              <a:t>Supp</a:t>
            </a:r>
            <a:r>
              <a:rPr lang="en-US" altLang="ko-KR" sz="1600" b="1" dirty="0">
                <a:solidFill>
                  <a:srgbClr val="FF0000"/>
                </a:solidFill>
              </a:rPr>
              <a:t>(Y)) =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Conf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(X-</a:t>
            </a:r>
            <a:r>
              <a:rPr lang="en-US" altLang="ko-KR" sz="1600" b="1" dirty="0">
                <a:solidFill>
                  <a:srgbClr val="FF0000"/>
                </a:solidFill>
              </a:rPr>
              <a:t>&gt;Y)/</a:t>
            </a:r>
            <a:r>
              <a:rPr lang="en-US" altLang="ko-KR" sz="1600" b="1" dirty="0" err="1">
                <a:solidFill>
                  <a:srgbClr val="FF0000"/>
                </a:solidFill>
              </a:rPr>
              <a:t>Supp</a:t>
            </a:r>
            <a:r>
              <a:rPr lang="en-US" altLang="ko-KR" sz="1600" b="1" dirty="0">
                <a:solidFill>
                  <a:srgbClr val="FF0000"/>
                </a:solidFill>
              </a:rPr>
              <a:t>(Y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   </a:t>
            </a:r>
            <a:r>
              <a:rPr lang="en-US" altLang="ko-KR" sz="1600" b="1" dirty="0" smtClean="0"/>
              <a:t>-&gt; 1</a:t>
            </a:r>
            <a:r>
              <a:rPr lang="ko-KR" altLang="en-US" sz="1600" b="1" dirty="0" smtClean="0"/>
              <a:t>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넘으면 의미 있음</a:t>
            </a:r>
            <a:r>
              <a:rPr lang="en-US" altLang="ko-KR" sz="1400" b="1" dirty="0">
                <a:solidFill>
                  <a:srgbClr val="FF0000"/>
                </a:solidFill>
                <a:latin typeface="Lucida Sans Unicode" pitchFamily="34" charset="0"/>
              </a:rPr>
              <a:t/>
            </a:r>
            <a:br>
              <a:rPr lang="en-US" altLang="ko-KR" sz="1400" b="1" dirty="0">
                <a:solidFill>
                  <a:srgbClr val="FF0000"/>
                </a:solidFill>
                <a:latin typeface="Lucida Sans Unicode" pitchFamily="34" charset="0"/>
              </a:rPr>
            </a:br>
            <a:endParaRPr lang="en-US" altLang="ko-KR" sz="18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800" dirty="0"/>
              <a:t>측정치 예</a:t>
            </a:r>
            <a:endParaRPr lang="en-US" altLang="ko-KR" sz="1800" dirty="0"/>
          </a:p>
          <a:p>
            <a:pPr lvl="1">
              <a:lnSpc>
                <a:spcPct val="90000"/>
              </a:lnSpc>
            </a:pPr>
            <a:r>
              <a:rPr lang="en-US" altLang="ko-KR" sz="1800" dirty="0"/>
              <a:t>{Milk, Diaper} =&gt; Beer :  </a:t>
            </a:r>
            <a:r>
              <a:rPr lang="en-US" altLang="ko-KR" sz="1800" dirty="0" err="1"/>
              <a:t>Supp</a:t>
            </a:r>
            <a:r>
              <a:rPr lang="en-US" altLang="ko-KR" sz="1800" dirty="0"/>
              <a:t>=2/5, </a:t>
            </a:r>
            <a:r>
              <a:rPr lang="en-US" altLang="ko-KR" sz="1800" dirty="0" err="1"/>
              <a:t>Conf</a:t>
            </a:r>
            <a:r>
              <a:rPr lang="en-US" altLang="ko-KR" sz="1800" dirty="0"/>
              <a:t>=2/3, Lift=(2/3)/(3/5)=1.1167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70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615948" y="1052736"/>
          <a:ext cx="5491281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32572"/>
                <a:gridCol w="3558709"/>
              </a:tblGrid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Transaction</a:t>
                      </a:r>
                      <a:r>
                        <a:rPr lang="en-US" altLang="ko-KR" sz="1400" baseline="0" dirty="0" smtClean="0"/>
                        <a:t> ID</a:t>
                      </a:r>
                      <a:endParaRPr lang="ko-KR" alt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Iterms</a:t>
                      </a:r>
                      <a:endParaRPr lang="ko-KR" altLang="en-US" sz="1400" dirty="0"/>
                    </a:p>
                  </a:txBody>
                  <a:tcPr marL="121920" marR="121920"/>
                </a:tc>
              </a:tr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kern="1200" dirty="0" smtClean="0">
                          <a:effectLst/>
                        </a:rPr>
                        <a:t>Chips, Milk</a:t>
                      </a:r>
                      <a:endParaRPr lang="ko-KR" altLang="en-US" sz="1400" dirty="0"/>
                    </a:p>
                  </a:txBody>
                  <a:tcPr marL="121920" marR="121920"/>
                </a:tc>
              </a:tr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kern="1200" dirty="0" smtClean="0">
                          <a:effectLst/>
                        </a:rPr>
                        <a:t>Chips, Diaper, </a:t>
                      </a:r>
                      <a:r>
                        <a:rPr kumimoji="0" lang="en-US" altLang="ko-KR" sz="1400" kern="1200" dirty="0" smtClean="0">
                          <a:solidFill>
                            <a:srgbClr val="FF0000"/>
                          </a:solidFill>
                          <a:effectLst/>
                        </a:rPr>
                        <a:t>Beer</a:t>
                      </a:r>
                      <a:r>
                        <a:rPr kumimoji="0" lang="en-US" altLang="ko-KR" sz="1400" kern="1200" dirty="0" smtClean="0">
                          <a:effectLst/>
                        </a:rPr>
                        <a:t>, Cornflakes</a:t>
                      </a:r>
                      <a:endParaRPr lang="ko-KR" altLang="en-US" sz="1400" dirty="0"/>
                    </a:p>
                  </a:txBody>
                  <a:tcPr marL="121920" marR="121920"/>
                </a:tc>
              </a:tr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1" kern="1200" dirty="0" smtClean="0">
                          <a:effectLst/>
                        </a:rPr>
                        <a:t>Milk, Diaper</a:t>
                      </a:r>
                      <a:r>
                        <a:rPr kumimoji="0" lang="en-US" altLang="ko-KR" sz="1400" kern="1200" dirty="0" smtClean="0">
                          <a:effectLst/>
                        </a:rPr>
                        <a:t>, </a:t>
                      </a:r>
                      <a:r>
                        <a:rPr kumimoji="0" lang="en-US" altLang="ko-KR" sz="1400" kern="1200" dirty="0" smtClean="0">
                          <a:solidFill>
                            <a:srgbClr val="FF0000"/>
                          </a:solidFill>
                          <a:effectLst/>
                        </a:rPr>
                        <a:t>Beer,</a:t>
                      </a:r>
                      <a:r>
                        <a:rPr kumimoji="0" lang="en-US" altLang="ko-KR" sz="1400" kern="1200" dirty="0" smtClean="0">
                          <a:effectLst/>
                        </a:rPr>
                        <a:t> Pepsi</a:t>
                      </a:r>
                      <a:endParaRPr lang="ko-KR" altLang="en-US" sz="1400" dirty="0"/>
                    </a:p>
                  </a:txBody>
                  <a:tcPr marL="121920" marR="121920"/>
                </a:tc>
              </a:tr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kern="1200" dirty="0" smtClean="0">
                          <a:effectLst/>
                        </a:rPr>
                        <a:t>Chips, </a:t>
                      </a:r>
                      <a:r>
                        <a:rPr kumimoji="0" lang="en-US" altLang="ko-KR" sz="1400" b="1" kern="1200" dirty="0" smtClean="0">
                          <a:effectLst/>
                        </a:rPr>
                        <a:t>Milk, Diaper</a:t>
                      </a:r>
                      <a:r>
                        <a:rPr kumimoji="0" lang="en-US" altLang="ko-KR" sz="1400" kern="1200" dirty="0" smtClean="0">
                          <a:effectLst/>
                        </a:rPr>
                        <a:t>, </a:t>
                      </a:r>
                      <a:r>
                        <a:rPr kumimoji="0" lang="en-US" altLang="ko-KR" sz="1400" kern="1200" dirty="0" smtClean="0">
                          <a:solidFill>
                            <a:srgbClr val="FF0000"/>
                          </a:solidFill>
                          <a:effectLst/>
                        </a:rPr>
                        <a:t>Beer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kern="1200" dirty="0" smtClean="0">
                          <a:effectLst/>
                        </a:rPr>
                        <a:t>Chips, </a:t>
                      </a:r>
                      <a:r>
                        <a:rPr kumimoji="0" lang="en-US" altLang="ko-KR" sz="1400" b="1" kern="1200" dirty="0" smtClean="0">
                          <a:effectLst/>
                        </a:rPr>
                        <a:t>Milk, Diaper</a:t>
                      </a:r>
                      <a:r>
                        <a:rPr kumimoji="0" lang="en-US" altLang="ko-KR" sz="1400" kern="1200" dirty="0" smtClean="0">
                          <a:effectLst/>
                        </a:rPr>
                        <a:t>, </a:t>
                      </a:r>
                      <a:r>
                        <a:rPr kumimoji="0" lang="en-US" altLang="ko-KR" sz="1400" kern="1200" dirty="0" err="1" smtClean="0">
                          <a:effectLst/>
                        </a:rPr>
                        <a:t>pepsi</a:t>
                      </a:r>
                      <a:endParaRPr lang="ko-KR" altLang="en-US" sz="1400" dirty="0"/>
                    </a:p>
                  </a:txBody>
                  <a:tcPr marL="121920" marR="12192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986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43" y="2349743"/>
            <a:ext cx="6143625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3" y="4223824"/>
            <a:ext cx="7496175" cy="1343025"/>
          </a:xfrm>
          <a:prstGeom prst="rect">
            <a:avLst/>
          </a:prstGeom>
        </p:spPr>
      </p:pic>
      <p:pic>
        <p:nvPicPr>
          <p:cNvPr id="6" name="Picture 22" descr="http://cfile213.uf.daum.net/attach/153BAA1D4BB9D02E1A750D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90344" y="3664193"/>
            <a:ext cx="1014996" cy="6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12420" y="5656503"/>
            <a:ext cx="180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Transaction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0520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1" y="2347605"/>
            <a:ext cx="8226807" cy="348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1" y="3143982"/>
            <a:ext cx="6270424" cy="1369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1371599" y="4103077"/>
            <a:ext cx="1172308" cy="11723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71600" y="4454768"/>
            <a:ext cx="1172308" cy="11723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096000" y="4525108"/>
            <a:ext cx="1172308" cy="11723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14571" y="500921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Non-zero </a:t>
            </a:r>
            <a:r>
              <a:rPr lang="ko-KR" altLang="en-US" dirty="0" smtClean="0"/>
              <a:t>셀의 비율</a:t>
            </a:r>
            <a:endParaRPr lang="ko-KR" altLang="en-US" dirty="0"/>
          </a:p>
        </p:txBody>
      </p:sp>
      <p:cxnSp>
        <p:nvCxnSpPr>
          <p:cNvPr id="12" name="구부러진 연결선 11"/>
          <p:cNvCxnSpPr>
            <a:endCxn id="10" idx="0"/>
          </p:cNvCxnSpPr>
          <p:nvPr/>
        </p:nvCxnSpPr>
        <p:spPr>
          <a:xfrm rot="10800000" flipV="1">
            <a:off x="2768706" y="4536831"/>
            <a:ext cx="3327294" cy="4723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65574" y="5513456"/>
            <a:ext cx="3980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9,835 * 169 = </a:t>
            </a:r>
            <a:r>
              <a:rPr lang="en-US" altLang="ko-KR" dirty="0" smtClean="0">
                <a:latin typeface="Georgia" panose="02040502050405020303" pitchFamily="18" charset="0"/>
              </a:rPr>
              <a:t>1,662,115 </a:t>
            </a:r>
            <a:r>
              <a:rPr lang="ko-KR" altLang="en-US" dirty="0" smtClean="0">
                <a:latin typeface="Georgia" panose="02040502050405020303" pitchFamily="18" charset="0"/>
              </a:rPr>
              <a:t>셀 </a:t>
            </a:r>
            <a:endParaRPr lang="en-US" altLang="ko-KR" dirty="0" smtClean="0">
              <a:latin typeface="Georgia" panose="02040502050405020303" pitchFamily="18" charset="0"/>
            </a:endParaRPr>
          </a:p>
          <a:p>
            <a:r>
              <a:rPr lang="en-US" altLang="ko-KR" dirty="0" smtClean="0">
                <a:latin typeface="Georgia" panose="02040502050405020303" pitchFamily="18" charset="0"/>
              </a:rPr>
              <a:t>=&gt; * 0.02609146  = 43,367 </a:t>
            </a:r>
            <a:r>
              <a:rPr lang="ko-KR" altLang="en-US" dirty="0" smtClean="0">
                <a:latin typeface="Georgia" panose="02040502050405020303" pitchFamily="18" charset="0"/>
              </a:rPr>
              <a:t>물건 구매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905" y="4921201"/>
            <a:ext cx="777240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직선 연결선 16"/>
          <p:cNvCxnSpPr/>
          <p:nvPr/>
        </p:nvCxnSpPr>
        <p:spPr>
          <a:xfrm>
            <a:off x="4470565" y="5830545"/>
            <a:ext cx="1476000" cy="11723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99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</a:p>
          <a:p>
            <a:pPr lvl="1"/>
            <a:r>
              <a:rPr lang="ko-KR" altLang="en-US" dirty="0" smtClean="0"/>
              <a:t>데이터 내부 관찰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6" y="2518261"/>
            <a:ext cx="7439255" cy="142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0" y="4259650"/>
            <a:ext cx="11173085" cy="101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2252" y="575714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Support </a:t>
            </a:r>
            <a:r>
              <a:rPr lang="ko-KR" altLang="en-US" b="1" dirty="0" smtClean="0"/>
              <a:t>비율</a:t>
            </a:r>
            <a:endParaRPr lang="ko-KR" altLang="en-US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911927" y="5275385"/>
            <a:ext cx="605642" cy="48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648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Visualizing item </a:t>
            </a:r>
            <a:r>
              <a:rPr lang="en-US" altLang="ko-KR" dirty="0" smtClean="0"/>
              <a:t>support: item </a:t>
            </a:r>
            <a:r>
              <a:rPr lang="en-US" altLang="ko-KR" dirty="0"/>
              <a:t>frequency plots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3" y="2219758"/>
            <a:ext cx="7155874" cy="38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22" y="3095693"/>
            <a:ext cx="4388923" cy="24171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351" y="3036977"/>
            <a:ext cx="6459593" cy="371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304" y="3661115"/>
            <a:ext cx="5441097" cy="25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40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Visualizing the transaction </a:t>
            </a:r>
            <a:r>
              <a:rPr lang="en-US" altLang="ko-KR" dirty="0" smtClean="0"/>
              <a:t>data: </a:t>
            </a:r>
            <a:r>
              <a:rPr lang="en-US" altLang="ko-KR" dirty="0"/>
              <a:t>plotting </a:t>
            </a:r>
            <a:r>
              <a:rPr lang="en-US" altLang="ko-KR" dirty="0" smtClean="0"/>
              <a:t>the sparse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219" y="2183057"/>
            <a:ext cx="5637335" cy="1480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276841"/>
            <a:ext cx="3407019" cy="2259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49" y="4100336"/>
            <a:ext cx="4148767" cy="248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870" y="3826764"/>
            <a:ext cx="4650031" cy="29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25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/>
              <a:t>a </a:t>
            </a:r>
            <a:r>
              <a:rPr lang="en-US" altLang="ko-KR" dirty="0" smtClean="0"/>
              <a:t>model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71" y="2069855"/>
            <a:ext cx="9529022" cy="731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6" y="3233574"/>
            <a:ext cx="11918972" cy="242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 flipV="1">
            <a:off x="3325091" y="4429496"/>
            <a:ext cx="1045028" cy="11875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53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Taking subsets of association rules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67" y="2123764"/>
            <a:ext cx="9162881" cy="1581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1147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Model visualization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84" y="2108055"/>
            <a:ext cx="2231966" cy="433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7781"/>
            <a:ext cx="3827648" cy="215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6" y="4063305"/>
            <a:ext cx="4855152" cy="222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563" y="3675835"/>
            <a:ext cx="5686015" cy="281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055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3" y="1252727"/>
            <a:ext cx="5908432" cy="553970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Model visualization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5" y="2272635"/>
            <a:ext cx="7662508" cy="24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74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Network topology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09" y="2183565"/>
            <a:ext cx="8834407" cy="248166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44196" y="2883877"/>
            <a:ext cx="820881" cy="1289539"/>
          </a:xfrm>
          <a:prstGeom prst="roundRect">
            <a:avLst/>
          </a:prstGeom>
          <a:solidFill>
            <a:schemeClr val="accent1">
              <a:alpha val="13000"/>
            </a:schemeClr>
          </a:solidFill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04627" y="2801539"/>
            <a:ext cx="2086973" cy="1524277"/>
          </a:xfrm>
          <a:prstGeom prst="roundRect">
            <a:avLst/>
          </a:prstGeom>
          <a:solidFill>
            <a:schemeClr val="accent1">
              <a:alpha val="13000"/>
            </a:schemeClr>
          </a:solidFill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80052" y="513708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Deep Neural Network</a:t>
            </a:r>
            <a:r>
              <a:rPr lang="en-US" altLang="ko-KR" sz="2000" dirty="0"/>
              <a:t>: </a:t>
            </a:r>
            <a:r>
              <a:rPr lang="ko-KR" altLang="en-US" sz="2000" dirty="0"/>
              <a:t>다수의</a:t>
            </a:r>
            <a:r>
              <a:rPr lang="en-US" altLang="ko-KR" sz="2000" dirty="0"/>
              <a:t> hidden layer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가짐</a:t>
            </a:r>
            <a:endParaRPr lang="en-US" altLang="ko-KR" sz="2000" dirty="0" smtClean="0"/>
          </a:p>
          <a:p>
            <a:r>
              <a:rPr lang="en-US" altLang="ko-KR" sz="2000" dirty="0" smtClean="0"/>
              <a:t>=&gt;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Deep Learning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787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데이타베이스에</a:t>
            </a:r>
            <a:r>
              <a:rPr lang="ko-KR" altLang="en-US" dirty="0" smtClean="0"/>
              <a:t> 대한 연관분석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AdultUCI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연속형</a:t>
            </a:r>
            <a:r>
              <a:rPr lang="ko-KR" altLang="en-US" dirty="0" smtClean="0"/>
              <a:t> 숫자 속성 </a:t>
            </a:r>
            <a:r>
              <a:rPr lang="ko-KR" altLang="en-US" dirty="0" err="1" smtClean="0"/>
              <a:t>컬럼이</a:t>
            </a:r>
            <a:r>
              <a:rPr lang="ko-KR" altLang="en-US" dirty="0" smtClean="0"/>
              <a:t> 있으므로 데이터 가공이 필요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필요없는</a:t>
            </a:r>
            <a:r>
              <a:rPr lang="ko-KR" altLang="en-US" dirty="0" smtClean="0"/>
              <a:t> 속성 제거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7569" y="3140969"/>
            <a:ext cx="7920881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# load the data and check it</a:t>
            </a:r>
          </a:p>
          <a:p>
            <a:r>
              <a:rPr lang="en-US" altLang="ko-KR" sz="1600" b="1" dirty="0">
                <a:latin typeface="Georgia" pitchFamily="18" charset="0"/>
              </a:rPr>
              <a:t>data("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")</a:t>
            </a:r>
          </a:p>
          <a:p>
            <a:r>
              <a:rPr lang="en-US" altLang="ko-KR" sz="1600" b="1" dirty="0">
                <a:latin typeface="Georgia" pitchFamily="18" charset="0"/>
              </a:rPr>
              <a:t>dim(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[1:2,]</a:t>
            </a:r>
          </a:p>
          <a:p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>
                <a:latin typeface="Georgia" pitchFamily="18" charset="0"/>
              </a:rPr>
              <a:t>## remove attributes</a:t>
            </a: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</a:t>
            </a:r>
            <a:r>
              <a:rPr lang="en-US" altLang="ko-KR" sz="1600" b="1" dirty="0" err="1">
                <a:latin typeface="Georgia" pitchFamily="18" charset="0"/>
              </a:rPr>
              <a:t>fnlwgt</a:t>
            </a:r>
            <a:r>
              <a:rPr lang="en-US" altLang="ko-KR" sz="1600" b="1" dirty="0">
                <a:latin typeface="Georgia" pitchFamily="18" charset="0"/>
              </a:rPr>
              <a:t>"]] &lt;- NULL</a:t>
            </a: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[["education-</a:t>
            </a:r>
            <a:r>
              <a:rPr lang="en-US" altLang="ko-KR" sz="1600" b="1" dirty="0" err="1">
                <a:latin typeface="Georgia" pitchFamily="18" charset="0"/>
              </a:rPr>
              <a:t>num</a:t>
            </a:r>
            <a:r>
              <a:rPr lang="en-US" altLang="ko-KR" sz="1600" b="1" dirty="0">
                <a:latin typeface="Georgia" pitchFamily="18" charset="0"/>
              </a:rPr>
              <a:t>"]] &lt;- NULL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64" y="2888940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67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데이타베이스에</a:t>
            </a:r>
            <a:r>
              <a:rPr lang="ko-KR" altLang="en-US" dirty="0" smtClean="0"/>
              <a:t> 대한 연관분석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AdultUCI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연속형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실수값을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구간값으로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31504" y="2622823"/>
            <a:ext cx="9036496" cy="35394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## map metric attributes</a:t>
            </a: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[["age"]] &lt;- ordered(cut(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[["age"]], c(15,25,45,65,100)), </a:t>
            </a:r>
          </a:p>
          <a:p>
            <a:r>
              <a:rPr lang="en-US" altLang="ko-KR" sz="1600" b="1" dirty="0">
                <a:latin typeface="Georgia" pitchFamily="18" charset="0"/>
              </a:rPr>
              <a:t>                                           labels = c("Young", "Middle-aged", "Senior", "Old"))</a:t>
            </a:r>
          </a:p>
          <a:p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[["hours-per-week"]] &lt;- ordered(cut(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[["hours-per-week"]], c(0,25,40,60,168)), labels = c("Part-time", "Full-time", "Over-time", "Workaholic"))</a:t>
            </a:r>
          </a:p>
          <a:p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[["capital-gain"]] &lt;- ordered(cut(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[["capital-gain"]], </a:t>
            </a:r>
          </a:p>
          <a:p>
            <a:r>
              <a:rPr lang="en-US" altLang="ko-KR" sz="1600" b="1" dirty="0">
                <a:latin typeface="Georgia" pitchFamily="18" charset="0"/>
              </a:rPr>
              <a:t>c(-Inf,0,</a:t>
            </a:r>
            <a:r>
              <a:rPr lang="en-US" altLang="ko-KR" sz="1600" b="1" u="sng" dirty="0">
                <a:latin typeface="Georgia" pitchFamily="18" charset="0"/>
              </a:rPr>
              <a:t>median(</a:t>
            </a:r>
            <a:r>
              <a:rPr lang="en-US" altLang="ko-KR" sz="1600" b="1" u="sng" dirty="0" err="1">
                <a:latin typeface="Georgia" pitchFamily="18" charset="0"/>
              </a:rPr>
              <a:t>AdultUCI</a:t>
            </a:r>
            <a:r>
              <a:rPr lang="en-US" altLang="ko-KR" sz="1600" b="1" u="sng" dirty="0">
                <a:latin typeface="Georgia" pitchFamily="18" charset="0"/>
              </a:rPr>
              <a:t>[["capital-gain"]][</a:t>
            </a:r>
            <a:r>
              <a:rPr lang="en-US" altLang="ko-KR" sz="1600" b="1" u="sng" dirty="0" err="1">
                <a:latin typeface="Georgia" pitchFamily="18" charset="0"/>
              </a:rPr>
              <a:t>AdultUCI</a:t>
            </a:r>
            <a:r>
              <a:rPr lang="en-US" altLang="ko-KR" sz="1600" b="1" u="sng" dirty="0">
                <a:latin typeface="Georgia" pitchFamily="18" charset="0"/>
              </a:rPr>
              <a:t>[["capital-gain"]]&gt;0]</a:t>
            </a:r>
            <a:r>
              <a:rPr lang="en-US" altLang="ko-KR" sz="1600" b="1" dirty="0">
                <a:latin typeface="Georgia" pitchFamily="18" charset="0"/>
              </a:rPr>
              <a:t>),</a:t>
            </a:r>
            <a:r>
              <a:rPr lang="en-US" altLang="ko-KR" sz="1600" b="1" dirty="0" err="1">
                <a:latin typeface="Georgia" pitchFamily="18" charset="0"/>
              </a:rPr>
              <a:t>Inf</a:t>
            </a:r>
            <a:r>
              <a:rPr lang="en-US" altLang="ko-KR" sz="1600" b="1" dirty="0">
                <a:latin typeface="Georgia" pitchFamily="18" charset="0"/>
              </a:rPr>
              <a:t>)), </a:t>
            </a:r>
          </a:p>
          <a:p>
            <a:r>
              <a:rPr lang="en-US" altLang="ko-KR" sz="1600" b="1" dirty="0">
                <a:latin typeface="Georgia" pitchFamily="18" charset="0"/>
              </a:rPr>
              <a:t>                                       labels = c("None", "Low", "High"))</a:t>
            </a:r>
          </a:p>
          <a:p>
            <a:endParaRPr lang="en-US" altLang="ko-KR" sz="1600" b="1" dirty="0">
              <a:latin typeface="Georgia" pitchFamily="18" charset="0"/>
            </a:endParaRPr>
          </a:p>
          <a:p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[["capital-loss"]] &lt;- ordered(cut(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[["capital-loss"]], </a:t>
            </a:r>
          </a:p>
          <a:p>
            <a:r>
              <a:rPr lang="en-US" altLang="ko-KR" sz="1600" b="1" dirty="0">
                <a:latin typeface="Georgia" pitchFamily="18" charset="0"/>
              </a:rPr>
              <a:t>c(-Inf,0, </a:t>
            </a:r>
            <a:r>
              <a:rPr lang="en-US" altLang="ko-KR" sz="1600" b="1" u="sng" dirty="0">
                <a:latin typeface="Georgia" pitchFamily="18" charset="0"/>
              </a:rPr>
              <a:t>median(</a:t>
            </a:r>
            <a:r>
              <a:rPr lang="en-US" altLang="ko-KR" sz="1600" b="1" u="sng" dirty="0" err="1">
                <a:latin typeface="Georgia" pitchFamily="18" charset="0"/>
              </a:rPr>
              <a:t>AdultUCI</a:t>
            </a:r>
            <a:r>
              <a:rPr lang="en-US" altLang="ko-KR" sz="1600" b="1" u="sng" dirty="0">
                <a:latin typeface="Georgia" pitchFamily="18" charset="0"/>
              </a:rPr>
              <a:t>[["capital-loss"]][</a:t>
            </a:r>
            <a:r>
              <a:rPr lang="en-US" altLang="ko-KR" sz="1600" b="1" u="sng" dirty="0" err="1">
                <a:latin typeface="Georgia" pitchFamily="18" charset="0"/>
              </a:rPr>
              <a:t>AdultUCI</a:t>
            </a:r>
            <a:r>
              <a:rPr lang="en-US" altLang="ko-KR" sz="1600" b="1" u="sng" dirty="0">
                <a:latin typeface="Georgia" pitchFamily="18" charset="0"/>
              </a:rPr>
              <a:t>[["capital-loss"]]&gt;0]), </a:t>
            </a:r>
            <a:r>
              <a:rPr lang="en-US" altLang="ko-KR" sz="1600" b="1" dirty="0" err="1">
                <a:latin typeface="Georgia" pitchFamily="18" charset="0"/>
              </a:rPr>
              <a:t>Inf</a:t>
            </a:r>
            <a:r>
              <a:rPr lang="en-US" altLang="ko-KR" sz="1600" b="1" dirty="0">
                <a:latin typeface="Georgia" pitchFamily="18" charset="0"/>
              </a:rPr>
              <a:t>)), </a:t>
            </a:r>
          </a:p>
          <a:p>
            <a:r>
              <a:rPr lang="en-US" altLang="ko-KR" sz="1600" b="1" dirty="0">
                <a:latin typeface="Georgia" pitchFamily="18" charset="0"/>
              </a:rPr>
              <a:t>                                       labels = c("None", "Low", "High"))</a:t>
            </a:r>
          </a:p>
        </p:txBody>
      </p:sp>
      <p:sp>
        <p:nvSpPr>
          <p:cNvPr id="6" name="설명선 2 5"/>
          <p:cNvSpPr/>
          <p:nvPr/>
        </p:nvSpPr>
        <p:spPr>
          <a:xfrm>
            <a:off x="8760296" y="908720"/>
            <a:ext cx="1512168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3887"/>
              <a:gd name="adj6" fmla="val -244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number -&gt; factor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로 변환</a:t>
            </a:r>
          </a:p>
        </p:txBody>
      </p:sp>
      <p:sp>
        <p:nvSpPr>
          <p:cNvPr id="7" name="설명선 2 6"/>
          <p:cNvSpPr/>
          <p:nvPr/>
        </p:nvSpPr>
        <p:spPr>
          <a:xfrm>
            <a:off x="8912696" y="2204864"/>
            <a:ext cx="999728" cy="28803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8147"/>
              <a:gd name="adj6" fmla="val -10519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Georgia" panose="02040502050405020303" pitchFamily="18" charset="0"/>
                <a:ea typeface="맑은 고딕" panose="020B0503020000020004" pitchFamily="50" charset="-127"/>
              </a:rPr>
              <a:t>구간</a:t>
            </a:r>
            <a:endParaRPr lang="ko-KR" altLang="en-US" sz="14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2852936"/>
            <a:ext cx="504056" cy="504056"/>
          </a:xfrm>
          <a:prstGeom prst="rect">
            <a:avLst/>
          </a:prstGeom>
        </p:spPr>
      </p:pic>
      <p:sp>
        <p:nvSpPr>
          <p:cNvPr id="9" name="설명선 2 8"/>
          <p:cNvSpPr/>
          <p:nvPr/>
        </p:nvSpPr>
        <p:spPr>
          <a:xfrm>
            <a:off x="6600056" y="116632"/>
            <a:ext cx="1512168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3171"/>
              <a:gd name="adj6" fmla="val -2189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“age”</a:t>
            </a:r>
            <a:r>
              <a:rPr lang="ko-KR" altLang="en-US" sz="1400" dirty="0" err="1">
                <a:latin typeface="Georgia" panose="02040502050405020303" pitchFamily="18" charset="0"/>
                <a:ea typeface="맑은 고딕" panose="020B0503020000020004" pitchFamily="50" charset="-127"/>
              </a:rPr>
              <a:t>컬럼의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 값들을 변경</a:t>
            </a:r>
          </a:p>
        </p:txBody>
      </p:sp>
      <p:sp>
        <p:nvSpPr>
          <p:cNvPr id="10" name="설명선 2 9"/>
          <p:cNvSpPr/>
          <p:nvPr/>
        </p:nvSpPr>
        <p:spPr>
          <a:xfrm>
            <a:off x="6149752" y="908720"/>
            <a:ext cx="1512168" cy="64807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3261"/>
              <a:gd name="adj6" fmla="val -10811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Georgia" panose="02040502050405020303" pitchFamily="18" charset="0"/>
                <a:ea typeface="맑은 고딕" panose="020B0503020000020004" pitchFamily="50" charset="-127"/>
              </a:rPr>
              <a:t>구간값을</a:t>
            </a:r>
            <a:endParaRPr lang="en-US" altLang="ko-KR" sz="14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latin typeface="Georgia" panose="02040502050405020303" pitchFamily="18" charset="0"/>
                <a:ea typeface="맑은 고딕" panose="020B0503020000020004" pitchFamily="50" charset="-127"/>
              </a:rPr>
              <a:t>순서있는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 요소로</a:t>
            </a:r>
            <a:endParaRPr lang="en-US" altLang="ko-KR" sz="14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전환</a:t>
            </a:r>
          </a:p>
        </p:txBody>
      </p:sp>
    </p:spTree>
    <p:extLst>
      <p:ext uri="{BB962C8B-B14F-4D97-AF65-F5344CB8AC3E}">
        <p14:creationId xmlns:p14="http://schemas.microsoft.com/office/powerpoint/2010/main" val="21546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03512" y="1556792"/>
            <a:ext cx="8856984" cy="47678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함수형 언어</a:t>
            </a:r>
            <a:r>
              <a:rPr lang="en-US" altLang="ko-KR" sz="2000" dirty="0"/>
              <a:t>: median </a:t>
            </a:r>
            <a:r>
              <a:rPr lang="ko-KR" altLang="en-US" sz="2000" dirty="0"/>
              <a:t>값 찾기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AdultUCI</a:t>
            </a:r>
            <a:r>
              <a:rPr lang="en-US" altLang="ko-KR" sz="1800" dirty="0"/>
              <a:t>[["capital-gain"]]&gt;0</a:t>
            </a:r>
          </a:p>
          <a:p>
            <a:pPr lvl="2"/>
            <a:r>
              <a:rPr lang="en-US" altLang="ko-KR" sz="1500" dirty="0"/>
              <a:t>“capital-gain” </a:t>
            </a:r>
            <a:r>
              <a:rPr lang="ko-KR" altLang="en-US" sz="1500" dirty="0" err="1"/>
              <a:t>컬럼의</a:t>
            </a:r>
            <a:r>
              <a:rPr lang="ko-KR" altLang="en-US" sz="1500" dirty="0"/>
              <a:t> 값들이 </a:t>
            </a:r>
            <a:r>
              <a:rPr lang="en-US" altLang="ko-KR" sz="1500" dirty="0"/>
              <a:t>0 </a:t>
            </a:r>
            <a:r>
              <a:rPr lang="ko-KR" altLang="en-US" sz="1500" dirty="0"/>
              <a:t>이상인지 여부 </a:t>
            </a:r>
            <a:r>
              <a:rPr lang="en-US" altLang="ko-KR" sz="1500" dirty="0"/>
              <a:t>(TRUE/FALSE)</a:t>
            </a:r>
            <a:r>
              <a:rPr lang="ko-KR" altLang="en-US" sz="1500" dirty="0"/>
              <a:t>를 출력</a:t>
            </a:r>
            <a:endParaRPr lang="en-US" altLang="ko-KR" sz="1500" dirty="0"/>
          </a:p>
          <a:p>
            <a:pPr lvl="2"/>
            <a:r>
              <a:rPr lang="ko-KR" altLang="en-US" sz="1500" dirty="0"/>
              <a:t>결국 </a:t>
            </a:r>
            <a:r>
              <a:rPr lang="en-US" altLang="ko-KR" sz="1500" dirty="0"/>
              <a:t>TRUE/FALSE </a:t>
            </a:r>
            <a:r>
              <a:rPr lang="ko-KR" altLang="en-US" sz="1500" dirty="0"/>
              <a:t>값을 가지는 </a:t>
            </a:r>
            <a:r>
              <a:rPr lang="en-US" altLang="ko-KR" sz="1500" dirty="0"/>
              <a:t>vector</a:t>
            </a:r>
            <a:r>
              <a:rPr lang="ko-KR" altLang="en-US" sz="1500" dirty="0"/>
              <a:t>를 출력</a:t>
            </a:r>
            <a:endParaRPr lang="en-US" altLang="ko-KR" sz="1500" dirty="0"/>
          </a:p>
          <a:p>
            <a:pPr lvl="2"/>
            <a:endParaRPr lang="ko-KR" altLang="en-US" sz="1500" dirty="0"/>
          </a:p>
          <a:p>
            <a:pPr lvl="1"/>
            <a:r>
              <a:rPr lang="en-US" altLang="ko-KR" sz="1800" dirty="0" err="1"/>
              <a:t>AdultUCI</a:t>
            </a:r>
            <a:r>
              <a:rPr lang="en-US" altLang="ko-KR" sz="1800" dirty="0"/>
              <a:t>[["capital-gain"]] </a:t>
            </a:r>
            <a:r>
              <a:rPr lang="en-US" altLang="ko-KR" sz="1800" b="1" dirty="0"/>
              <a:t>[</a:t>
            </a:r>
            <a:r>
              <a:rPr lang="en-US" altLang="ko-KR" sz="1800" b="1" dirty="0" err="1"/>
              <a:t>AdultUCI</a:t>
            </a:r>
            <a:r>
              <a:rPr lang="en-US" altLang="ko-KR" sz="1800" b="1" dirty="0"/>
              <a:t>[["capital-gain"]]&gt;0]</a:t>
            </a:r>
            <a:r>
              <a:rPr lang="en-US" altLang="ko-KR" sz="1600" dirty="0"/>
              <a:t> </a:t>
            </a:r>
          </a:p>
          <a:p>
            <a:pPr lvl="2"/>
            <a:r>
              <a:rPr lang="en-US" altLang="ko-KR" sz="1600" dirty="0"/>
              <a:t>“capital-gain” </a:t>
            </a:r>
            <a:r>
              <a:rPr lang="ko-KR" altLang="en-US" sz="1600" dirty="0" err="1"/>
              <a:t>컬럼의</a:t>
            </a:r>
            <a:r>
              <a:rPr lang="ko-KR" altLang="en-US" sz="1600" dirty="0"/>
              <a:t> 값들 중에서 </a:t>
            </a:r>
            <a:r>
              <a:rPr lang="en-US" altLang="ko-KR" sz="1600" dirty="0"/>
              <a:t>0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초과한 것만을 추려냄</a:t>
            </a:r>
            <a:endParaRPr lang="en-US" altLang="ko-KR" sz="1600" dirty="0"/>
          </a:p>
          <a:p>
            <a:pPr lvl="2"/>
            <a:endParaRPr lang="ko-KR" altLang="en-US" sz="1500" dirty="0"/>
          </a:p>
          <a:p>
            <a:pPr lvl="1"/>
            <a:r>
              <a:rPr lang="en-US" altLang="ko-KR" sz="1800" dirty="0"/>
              <a:t>median( </a:t>
            </a:r>
            <a:r>
              <a:rPr lang="en-US" altLang="ko-KR" sz="1800" b="1" dirty="0" err="1"/>
              <a:t>AdultUCI</a:t>
            </a:r>
            <a:r>
              <a:rPr lang="en-US" altLang="ko-KR" sz="1800" b="1" dirty="0"/>
              <a:t>[["capital-gain"]] [</a:t>
            </a:r>
            <a:r>
              <a:rPr lang="en-US" altLang="ko-KR" sz="1800" b="1" dirty="0" err="1"/>
              <a:t>AdultUCI</a:t>
            </a:r>
            <a:r>
              <a:rPr lang="en-US" altLang="ko-KR" sz="1800" b="1" dirty="0"/>
              <a:t>[["capital-gain"]]&gt;0]</a:t>
            </a:r>
            <a:r>
              <a:rPr lang="en-US" altLang="ko-KR" sz="1800" dirty="0"/>
              <a:t> )</a:t>
            </a:r>
          </a:p>
          <a:p>
            <a:pPr lvl="2"/>
            <a:r>
              <a:rPr lang="en-US" altLang="ko-KR" sz="1400" dirty="0"/>
              <a:t>“capital-gain” </a:t>
            </a:r>
            <a:r>
              <a:rPr lang="ko-KR" altLang="en-US" sz="1400" dirty="0" err="1"/>
              <a:t>컬럼의</a:t>
            </a:r>
            <a:r>
              <a:rPr lang="ko-KR" altLang="en-US" sz="1400" dirty="0"/>
              <a:t> 값이 </a:t>
            </a:r>
            <a:r>
              <a:rPr lang="en-US" altLang="ko-KR" sz="1400" dirty="0"/>
              <a:t>0</a:t>
            </a:r>
            <a:r>
              <a:rPr lang="ko-KR" altLang="en-US" sz="1400" dirty="0"/>
              <a:t>을 초과한 것들에서 </a:t>
            </a:r>
            <a:r>
              <a:rPr lang="en-US" altLang="ko-KR" sz="1400" dirty="0"/>
              <a:t>‘median </a:t>
            </a:r>
            <a:r>
              <a:rPr lang="ko-KR" altLang="en-US" sz="1400" dirty="0"/>
              <a:t>값</a:t>
            </a:r>
            <a:r>
              <a:rPr lang="en-US" altLang="ko-KR" sz="1400" dirty="0"/>
              <a:t>’</a:t>
            </a:r>
            <a:r>
              <a:rPr lang="ko-KR" altLang="en-US" sz="1400" dirty="0"/>
              <a:t>을 찾아냄</a:t>
            </a:r>
            <a:endParaRPr lang="en-US" altLang="ko-KR" sz="1400" dirty="0"/>
          </a:p>
          <a:p>
            <a:pPr lvl="2"/>
            <a:endParaRPr lang="ko-KR" altLang="en-US" sz="1500" dirty="0"/>
          </a:p>
        </p:txBody>
      </p:sp>
      <p:sp>
        <p:nvSpPr>
          <p:cNvPr id="4" name="자유형 3"/>
          <p:cNvSpPr/>
          <p:nvPr/>
        </p:nvSpPr>
        <p:spPr>
          <a:xfrm>
            <a:off x="5410200" y="2001143"/>
            <a:ext cx="1162050" cy="1075432"/>
          </a:xfrm>
          <a:custGeom>
            <a:avLst/>
            <a:gdLst>
              <a:gd name="connsiteX0" fmla="*/ 0 w 1162050"/>
              <a:gd name="connsiteY0" fmla="*/ 56257 h 1075432"/>
              <a:gd name="connsiteX1" fmla="*/ 638175 w 1162050"/>
              <a:gd name="connsiteY1" fmla="*/ 113407 h 1075432"/>
              <a:gd name="connsiteX2" fmla="*/ 1162050 w 1162050"/>
              <a:gd name="connsiteY2" fmla="*/ 1075432 h 107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1075432">
                <a:moveTo>
                  <a:pt x="0" y="56257"/>
                </a:moveTo>
                <a:cubicBezTo>
                  <a:pt x="222250" y="-99"/>
                  <a:pt x="444500" y="-56455"/>
                  <a:pt x="638175" y="113407"/>
                </a:cubicBezTo>
                <a:cubicBezTo>
                  <a:pt x="831850" y="283269"/>
                  <a:pt x="996950" y="679350"/>
                  <a:pt x="1162050" y="1075432"/>
                </a:cubicBezTo>
              </a:path>
            </a:pathLst>
          </a:custGeom>
          <a:ln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8976320" y="3248918"/>
            <a:ext cx="792088" cy="756146"/>
          </a:xfrm>
          <a:custGeom>
            <a:avLst/>
            <a:gdLst>
              <a:gd name="connsiteX0" fmla="*/ 0 w 1162050"/>
              <a:gd name="connsiteY0" fmla="*/ 56257 h 1075432"/>
              <a:gd name="connsiteX1" fmla="*/ 638175 w 1162050"/>
              <a:gd name="connsiteY1" fmla="*/ 113407 h 1075432"/>
              <a:gd name="connsiteX2" fmla="*/ 1162050 w 1162050"/>
              <a:gd name="connsiteY2" fmla="*/ 1075432 h 107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1075432">
                <a:moveTo>
                  <a:pt x="0" y="56257"/>
                </a:moveTo>
                <a:cubicBezTo>
                  <a:pt x="222250" y="-99"/>
                  <a:pt x="444500" y="-56455"/>
                  <a:pt x="638175" y="113407"/>
                </a:cubicBezTo>
                <a:cubicBezTo>
                  <a:pt x="831850" y="283269"/>
                  <a:pt x="996950" y="679350"/>
                  <a:pt x="1162050" y="1075432"/>
                </a:cubicBezTo>
              </a:path>
            </a:pathLst>
          </a:custGeom>
          <a:ln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데이타베이스에</a:t>
            </a:r>
            <a:r>
              <a:rPr lang="ko-KR" altLang="en-US" dirty="0" smtClean="0"/>
              <a:t> 대한 연관분석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AdultUCI</a:t>
            </a:r>
            <a:endParaRPr lang="en-US" altLang="ko-KR" dirty="0" smtClean="0"/>
          </a:p>
          <a:p>
            <a:pPr lvl="1"/>
            <a:r>
              <a:rPr lang="en-US" altLang="ko-KR" sz="2000" dirty="0"/>
              <a:t>transaction </a:t>
            </a:r>
            <a:r>
              <a:rPr lang="ko-KR" altLang="en-US" sz="2000" dirty="0" err="1"/>
              <a:t>데이타</a:t>
            </a:r>
            <a:r>
              <a:rPr lang="ko-KR" altLang="en-US" sz="2000" dirty="0"/>
              <a:t> 포맷으로 변경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sz="2000" dirty="0" err="1"/>
              <a:t>Apriori</a:t>
            </a:r>
            <a:r>
              <a:rPr lang="en-US" altLang="ko-KR" sz="2000" dirty="0"/>
              <a:t> </a:t>
            </a:r>
            <a:r>
              <a:rPr lang="ko-KR" altLang="en-US" sz="2000" dirty="0"/>
              <a:t>알고리즘으로 연관분석 수행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RHS</a:t>
            </a:r>
            <a:r>
              <a:rPr lang="ko-KR" altLang="en-US" sz="2000" dirty="0"/>
              <a:t> 부분의 값을 고정하는 경우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9577" y="2492896"/>
            <a:ext cx="7920881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>
                <a:latin typeface="Georgia" pitchFamily="18" charset="0"/>
              </a:rPr>
              <a:t>Adult &lt;- as(</a:t>
            </a:r>
            <a:r>
              <a:rPr lang="en-US" altLang="ko-KR" sz="1600" b="1" dirty="0" err="1">
                <a:latin typeface="Georgia" pitchFamily="18" charset="0"/>
              </a:rPr>
              <a:t>AdultUCI</a:t>
            </a:r>
            <a:r>
              <a:rPr lang="en-US" altLang="ko-KR" sz="1600" b="1" dirty="0">
                <a:latin typeface="Georgia" pitchFamily="18" charset="0"/>
              </a:rPr>
              <a:t>, "transactions")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79576" y="3717033"/>
            <a:ext cx="8280921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Georgia" pitchFamily="18" charset="0"/>
              </a:rPr>
              <a:t>adult_rules</a:t>
            </a:r>
            <a:r>
              <a:rPr lang="en-US" altLang="ko-KR" sz="1600" b="1" dirty="0">
                <a:latin typeface="Georgia" pitchFamily="18" charset="0"/>
              </a:rPr>
              <a:t> &lt;- </a:t>
            </a:r>
            <a:r>
              <a:rPr lang="en-US" altLang="ko-KR" sz="1600" b="1" dirty="0" err="1">
                <a:latin typeface="Georgia" pitchFamily="18" charset="0"/>
              </a:rPr>
              <a:t>apriori</a:t>
            </a:r>
            <a:r>
              <a:rPr lang="en-US" altLang="ko-KR" sz="1600" b="1" dirty="0">
                <a:latin typeface="Georgia" pitchFamily="18" charset="0"/>
              </a:rPr>
              <a:t>(Adult, </a:t>
            </a:r>
          </a:p>
          <a:p>
            <a:r>
              <a:rPr lang="en-US" altLang="ko-KR" sz="1600" b="1" dirty="0">
                <a:latin typeface="Georgia" pitchFamily="18" charset="0"/>
              </a:rPr>
              <a:t>                 parameter = list(</a:t>
            </a:r>
            <a:r>
              <a:rPr lang="en-US" altLang="ko-KR" sz="1600" b="1" dirty="0" err="1">
                <a:latin typeface="Georgia" pitchFamily="18" charset="0"/>
              </a:rPr>
              <a:t>supp</a:t>
            </a:r>
            <a:r>
              <a:rPr lang="en-US" altLang="ko-KR" sz="1600" b="1" dirty="0">
                <a:latin typeface="Georgia" pitchFamily="18" charset="0"/>
              </a:rPr>
              <a:t> = 0.7, </a:t>
            </a:r>
            <a:r>
              <a:rPr lang="en-US" altLang="ko-KR" sz="1600" b="1" dirty="0" err="1">
                <a:latin typeface="Georgia" pitchFamily="18" charset="0"/>
              </a:rPr>
              <a:t>conf</a:t>
            </a:r>
            <a:r>
              <a:rPr lang="en-US" altLang="ko-KR" sz="1600" b="1" dirty="0">
                <a:latin typeface="Georgia" pitchFamily="18" charset="0"/>
              </a:rPr>
              <a:t> = 0.9, </a:t>
            </a:r>
            <a:r>
              <a:rPr lang="en-US" altLang="ko-KR" sz="1600" b="1" dirty="0" err="1">
                <a:latin typeface="Georgia" pitchFamily="18" charset="0"/>
              </a:rPr>
              <a:t>minlen</a:t>
            </a:r>
            <a:r>
              <a:rPr lang="en-US" altLang="ko-KR" sz="1600" b="1" dirty="0">
                <a:latin typeface="Georgia" pitchFamily="18" charset="0"/>
              </a:rPr>
              <a:t>=2, target = "rules")); inspect(</a:t>
            </a:r>
            <a:r>
              <a:rPr lang="en-US" altLang="ko-KR" sz="1600" b="1" dirty="0" err="1">
                <a:latin typeface="Georgia" pitchFamily="18" charset="0"/>
              </a:rPr>
              <a:t>adult_rules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adult_rules.sorted</a:t>
            </a:r>
            <a:r>
              <a:rPr lang="en-US" altLang="ko-KR" sz="1600" b="1" dirty="0">
                <a:latin typeface="Georgia" pitchFamily="18" charset="0"/>
              </a:rPr>
              <a:t> &lt;- sort(</a:t>
            </a:r>
            <a:r>
              <a:rPr lang="en-US" altLang="ko-KR" sz="1600" b="1" dirty="0" err="1">
                <a:latin typeface="Georgia" pitchFamily="18" charset="0"/>
              </a:rPr>
              <a:t>adult_rules</a:t>
            </a:r>
            <a:r>
              <a:rPr lang="en-US" altLang="ko-KR" sz="1600" b="1" dirty="0">
                <a:latin typeface="Georgia" pitchFamily="18" charset="0"/>
              </a:rPr>
              <a:t>, by="lift"); inspect(</a:t>
            </a:r>
            <a:r>
              <a:rPr lang="en-US" altLang="ko-KR" sz="1600" b="1" dirty="0" err="1">
                <a:latin typeface="Georgia" pitchFamily="18" charset="0"/>
              </a:rPr>
              <a:t>adult_rules.sorted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  <a:p>
            <a:r>
              <a:rPr lang="en-US" altLang="ko-KR" sz="1600" b="1" dirty="0">
                <a:latin typeface="Georgia" pitchFamily="18" charset="0"/>
              </a:rPr>
              <a:t>plot(</a:t>
            </a:r>
            <a:r>
              <a:rPr lang="en-US" altLang="ko-KR" sz="1600" b="1" dirty="0" err="1">
                <a:latin typeface="Georgia" pitchFamily="18" charset="0"/>
              </a:rPr>
              <a:t>adult_rules</a:t>
            </a:r>
            <a:r>
              <a:rPr lang="en-US" altLang="ko-KR" sz="1600" b="1" dirty="0">
                <a:latin typeface="Georgia" pitchFamily="18" charset="0"/>
              </a:rPr>
              <a:t>, method = "graph")</a:t>
            </a:r>
          </a:p>
        </p:txBody>
      </p:sp>
      <p:sp>
        <p:nvSpPr>
          <p:cNvPr id="6" name="설명선 2 5"/>
          <p:cNvSpPr/>
          <p:nvPr/>
        </p:nvSpPr>
        <p:spPr>
          <a:xfrm>
            <a:off x="8760296" y="908720"/>
            <a:ext cx="1512168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3640"/>
              <a:gd name="adj6" fmla="val -6212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{} -&gt; Y 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형태 제거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79575" y="5589240"/>
            <a:ext cx="8280921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Georgia" pitchFamily="18" charset="0"/>
              </a:rPr>
              <a:t>adult_rules</a:t>
            </a:r>
            <a:r>
              <a:rPr lang="en-US" altLang="ko-KR" sz="1600" b="1" dirty="0">
                <a:latin typeface="Georgia" pitchFamily="18" charset="0"/>
              </a:rPr>
              <a:t> &lt;- </a:t>
            </a:r>
            <a:r>
              <a:rPr lang="en-US" altLang="ko-KR" sz="1600" b="1" dirty="0" err="1">
                <a:latin typeface="Georgia" pitchFamily="18" charset="0"/>
              </a:rPr>
              <a:t>apriori</a:t>
            </a:r>
            <a:r>
              <a:rPr lang="en-US" altLang="ko-KR" sz="1600" b="1" dirty="0">
                <a:latin typeface="Georgia" pitchFamily="18" charset="0"/>
              </a:rPr>
              <a:t>(Adult, </a:t>
            </a:r>
          </a:p>
          <a:p>
            <a:r>
              <a:rPr lang="en-US" altLang="ko-KR" sz="1600" b="1" dirty="0">
                <a:latin typeface="Georgia" pitchFamily="18" charset="0"/>
              </a:rPr>
              <a:t>      parameter = list(</a:t>
            </a:r>
            <a:r>
              <a:rPr lang="en-US" altLang="ko-KR" sz="1600" b="1" dirty="0" err="1">
                <a:latin typeface="Georgia" pitchFamily="18" charset="0"/>
              </a:rPr>
              <a:t>supp</a:t>
            </a:r>
            <a:r>
              <a:rPr lang="en-US" altLang="ko-KR" sz="1600" b="1" dirty="0">
                <a:latin typeface="Georgia" pitchFamily="18" charset="0"/>
              </a:rPr>
              <a:t>=0.35, </a:t>
            </a:r>
            <a:r>
              <a:rPr lang="en-US" altLang="ko-KR" sz="1600" b="1" dirty="0" err="1">
                <a:latin typeface="Georgia" pitchFamily="18" charset="0"/>
              </a:rPr>
              <a:t>conf</a:t>
            </a:r>
            <a:r>
              <a:rPr lang="en-US" altLang="ko-KR" sz="1600" b="1" dirty="0">
                <a:latin typeface="Georgia" pitchFamily="18" charset="0"/>
              </a:rPr>
              <a:t>=0.8, </a:t>
            </a:r>
            <a:r>
              <a:rPr lang="en-US" altLang="ko-KR" sz="1600" b="1" dirty="0" err="1">
                <a:latin typeface="Georgia" pitchFamily="18" charset="0"/>
              </a:rPr>
              <a:t>minlen</a:t>
            </a:r>
            <a:r>
              <a:rPr lang="en-US" altLang="ko-KR" sz="1600" b="1" dirty="0">
                <a:latin typeface="Georgia" pitchFamily="18" charset="0"/>
              </a:rPr>
              <a:t>=2, target="rules"), </a:t>
            </a:r>
          </a:p>
          <a:p>
            <a:r>
              <a:rPr lang="en-US" altLang="ko-KR" sz="1600" b="1" dirty="0">
                <a:latin typeface="Georgia" pitchFamily="18" charset="0"/>
              </a:rPr>
              <a:t>      appearance = list(</a:t>
            </a:r>
            <a:r>
              <a:rPr lang="en-US" altLang="ko-KR" sz="1600" b="1" dirty="0" err="1">
                <a:latin typeface="Georgia" pitchFamily="18" charset="0"/>
              </a:rPr>
              <a:t>rhs</a:t>
            </a:r>
            <a:r>
              <a:rPr lang="en-US" altLang="ko-KR" sz="1600" b="1" dirty="0">
                <a:latin typeface="Georgia" pitchFamily="18" charset="0"/>
              </a:rPr>
              <a:t>=c(“income=small", “income=large"), default="lhs"))</a:t>
            </a:r>
          </a:p>
          <a:p>
            <a:r>
              <a:rPr lang="en-US" altLang="ko-KR" sz="1600" b="1" dirty="0" err="1">
                <a:latin typeface="Georgia" pitchFamily="18" charset="0"/>
              </a:rPr>
              <a:t>adult_rules.sorted</a:t>
            </a:r>
            <a:r>
              <a:rPr lang="en-US" altLang="ko-KR" sz="1600" b="1" dirty="0">
                <a:latin typeface="Georgia" pitchFamily="18" charset="0"/>
              </a:rPr>
              <a:t> &lt;- sort(</a:t>
            </a:r>
            <a:r>
              <a:rPr lang="en-US" altLang="ko-KR" sz="1600" b="1" dirty="0" err="1">
                <a:latin typeface="Georgia" pitchFamily="18" charset="0"/>
              </a:rPr>
              <a:t>adult_rules</a:t>
            </a:r>
            <a:r>
              <a:rPr lang="en-US" altLang="ko-KR" sz="1600" b="1" dirty="0">
                <a:latin typeface="Georgia" pitchFamily="18" charset="0"/>
              </a:rPr>
              <a:t>, by="lift"); inspect(</a:t>
            </a:r>
            <a:r>
              <a:rPr lang="en-US" altLang="ko-KR" sz="1600" b="1" dirty="0" err="1">
                <a:latin typeface="Georgia" pitchFamily="18" charset="0"/>
              </a:rPr>
              <a:t>adult_rules.sorted</a:t>
            </a:r>
            <a:r>
              <a:rPr lang="en-US" altLang="ko-KR" sz="1600" b="1" dirty="0">
                <a:latin typeface="Georgia" pitchFamily="18" charset="0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132856"/>
            <a:ext cx="504056" cy="5040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74" y="3334705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5229200"/>
            <a:ext cx="504056" cy="50405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310611" y="4005064"/>
            <a:ext cx="1195561" cy="288032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39616" y="6115645"/>
            <a:ext cx="6192688" cy="288032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5" name="설명선 2 4"/>
          <p:cNvSpPr/>
          <p:nvPr/>
        </p:nvSpPr>
        <p:spPr>
          <a:xfrm>
            <a:off x="8760296" y="908720"/>
            <a:ext cx="165618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8382"/>
              <a:gd name="adj6" fmla="val -1814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Georgia" panose="02040502050405020303" pitchFamily="18" charset="0"/>
                <a:ea typeface="맑은 고딕" panose="020B0503020000020004" pitchFamily="50" charset="-127"/>
              </a:rPr>
              <a:t>중복 규칙이 다수 존재</a:t>
            </a:r>
            <a:endParaRPr lang="ko-KR" altLang="en-US" sz="14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1916832"/>
            <a:ext cx="744790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02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268760"/>
            <a:ext cx="8229600" cy="4767808"/>
          </a:xfrm>
        </p:spPr>
        <p:txBody>
          <a:bodyPr/>
          <a:lstStyle/>
          <a:p>
            <a:r>
              <a:rPr lang="ko-KR" altLang="en-US" dirty="0" smtClean="0"/>
              <a:t>중복 규칙의 제거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63552" y="1920627"/>
            <a:ext cx="7920880" cy="28623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# find redundant rules</a:t>
            </a:r>
            <a:br>
              <a:rPr lang="en-US" altLang="ko-KR" b="1" dirty="0"/>
            </a:br>
            <a:r>
              <a:rPr lang="en-US" altLang="ko-KR" b="1" dirty="0" err="1"/>
              <a:t>subset.matrix</a:t>
            </a:r>
            <a:r>
              <a:rPr lang="en-US" altLang="ko-KR" b="1" dirty="0"/>
              <a:t> &lt;- </a:t>
            </a:r>
            <a:r>
              <a:rPr lang="en-US" altLang="ko-KR" b="1" dirty="0" err="1"/>
              <a:t>is.subset</a:t>
            </a:r>
            <a:r>
              <a:rPr lang="en-US" altLang="ko-KR" b="1" dirty="0"/>
              <a:t>(</a:t>
            </a:r>
            <a:r>
              <a:rPr lang="en-US" altLang="ko-KR" b="1" dirty="0" err="1"/>
              <a:t>adult_rules.sorted</a:t>
            </a:r>
            <a:r>
              <a:rPr lang="en-US" altLang="ko-KR" b="1" dirty="0"/>
              <a:t>, </a:t>
            </a:r>
            <a:r>
              <a:rPr lang="en-US" altLang="ko-KR" b="1" dirty="0" err="1"/>
              <a:t>adult_rules.sorted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subset.matrix</a:t>
            </a:r>
            <a:r>
              <a:rPr lang="en-US" altLang="ko-KR" b="1" dirty="0"/>
              <a:t>[</a:t>
            </a:r>
            <a:r>
              <a:rPr lang="en-US" altLang="ko-KR" b="1" dirty="0" err="1"/>
              <a:t>lower.tri</a:t>
            </a:r>
            <a:r>
              <a:rPr lang="en-US" altLang="ko-KR" b="1" dirty="0"/>
              <a:t>(</a:t>
            </a:r>
            <a:r>
              <a:rPr lang="en-US" altLang="ko-KR" b="1" dirty="0" err="1"/>
              <a:t>subset.matrix</a:t>
            </a:r>
            <a:r>
              <a:rPr lang="en-US" altLang="ko-KR" b="1" dirty="0"/>
              <a:t>, </a:t>
            </a:r>
            <a:r>
              <a:rPr lang="en-US" altLang="ko-KR" b="1" dirty="0" err="1"/>
              <a:t>diag</a:t>
            </a:r>
            <a:r>
              <a:rPr lang="en-US" altLang="ko-KR" b="1" dirty="0"/>
              <a:t>=T)] &lt;- NA</a:t>
            </a:r>
            <a:br>
              <a:rPr lang="en-US" altLang="ko-KR" b="1" dirty="0"/>
            </a:br>
            <a:r>
              <a:rPr lang="en-US" altLang="ko-KR" b="1" dirty="0"/>
              <a:t>redundant &lt;- </a:t>
            </a:r>
            <a:r>
              <a:rPr lang="en-US" altLang="ko-KR" b="1" dirty="0" err="1"/>
              <a:t>colSums</a:t>
            </a:r>
            <a:r>
              <a:rPr lang="en-US" altLang="ko-KR" b="1" dirty="0"/>
              <a:t>(</a:t>
            </a:r>
            <a:r>
              <a:rPr lang="en-US" altLang="ko-KR" b="1" dirty="0" err="1"/>
              <a:t>subset.matrix</a:t>
            </a:r>
            <a:r>
              <a:rPr lang="en-US" altLang="ko-KR" b="1" dirty="0"/>
              <a:t>, na.rm=T) &gt;= 1</a:t>
            </a:r>
            <a:br>
              <a:rPr lang="en-US" altLang="ko-KR" b="1" dirty="0"/>
            </a:br>
            <a:r>
              <a:rPr lang="en-US" altLang="ko-KR" b="1" dirty="0"/>
              <a:t>which(redundant)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# remove redundant rules</a:t>
            </a:r>
            <a:br>
              <a:rPr lang="en-US" altLang="ko-KR" b="1" dirty="0"/>
            </a:br>
            <a:r>
              <a:rPr lang="en-US" altLang="ko-KR" b="1" dirty="0" err="1"/>
              <a:t>adult_rules.pruned</a:t>
            </a:r>
            <a:r>
              <a:rPr lang="en-US" altLang="ko-KR" b="1" dirty="0"/>
              <a:t> &lt;- </a:t>
            </a:r>
            <a:r>
              <a:rPr lang="en-US" altLang="ko-KR" b="1" dirty="0" err="1"/>
              <a:t>adult.rules.sorted</a:t>
            </a:r>
            <a:r>
              <a:rPr lang="en-US" altLang="ko-KR" b="1" dirty="0"/>
              <a:t>[!redundant]</a:t>
            </a:r>
            <a:br>
              <a:rPr lang="en-US" altLang="ko-KR" b="1" dirty="0"/>
            </a:br>
            <a:r>
              <a:rPr lang="en-US" altLang="ko-KR" b="1" dirty="0"/>
              <a:t>inspect(</a:t>
            </a:r>
            <a:r>
              <a:rPr lang="en-US" altLang="ko-KR" b="1" dirty="0" err="1"/>
              <a:t>adult_rules.pruned</a:t>
            </a:r>
            <a:r>
              <a:rPr lang="en-US" altLang="ko-KR" b="1" dirty="0"/>
              <a:t>)</a:t>
            </a:r>
          </a:p>
          <a:p>
            <a:r>
              <a:rPr lang="en-US" altLang="ko-KR" b="1" dirty="0">
                <a:latin typeface="Georgia" pitchFamily="18" charset="0"/>
              </a:rPr>
              <a:t>plot(</a:t>
            </a:r>
            <a:r>
              <a:rPr lang="en-US" altLang="ko-KR" b="1" dirty="0" err="1">
                <a:latin typeface="Georgia" pitchFamily="18" charset="0"/>
              </a:rPr>
              <a:t>adult_rules</a:t>
            </a:r>
            <a:r>
              <a:rPr lang="en-US" altLang="ko-KR" b="1" dirty="0">
                <a:latin typeface="Georgia" pitchFamily="18" charset="0"/>
              </a:rPr>
              <a:t>, method = "graph")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75" y="1628800"/>
            <a:ext cx="504056" cy="50405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35960" y="4365104"/>
            <a:ext cx="4896544" cy="2492896"/>
            <a:chOff x="1289497" y="2636912"/>
            <a:chExt cx="7819007" cy="422108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497" y="2636912"/>
              <a:ext cx="7819007" cy="422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289497" y="3645024"/>
              <a:ext cx="4938687" cy="576064"/>
            </a:xfrm>
            <a:prstGeom prst="roundRect">
              <a:avLst/>
            </a:prstGeom>
            <a:noFill/>
            <a:ln w="317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89497" y="5589240"/>
              <a:ext cx="4938687" cy="432048"/>
            </a:xfrm>
            <a:prstGeom prst="roundRect">
              <a:avLst/>
            </a:prstGeom>
            <a:noFill/>
            <a:ln w="317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설명선 2 10"/>
          <p:cNvSpPr/>
          <p:nvPr/>
        </p:nvSpPr>
        <p:spPr>
          <a:xfrm>
            <a:off x="6109207" y="1023635"/>
            <a:ext cx="3312368" cy="9361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490"/>
              <a:gd name="adj6" fmla="val -541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집합</a:t>
            </a:r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의 각 원소</a:t>
            </a:r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규칙</a:t>
            </a:r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이 집합</a:t>
            </a:r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Y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에 포함되는 규칙이 있다면 </a:t>
            </a:r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TRUE, 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아니면 </a:t>
            </a:r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를 리턴</a:t>
            </a:r>
          </a:p>
        </p:txBody>
      </p:sp>
      <p:sp>
        <p:nvSpPr>
          <p:cNvPr id="12" name="설명선 2 11"/>
          <p:cNvSpPr/>
          <p:nvPr/>
        </p:nvSpPr>
        <p:spPr>
          <a:xfrm>
            <a:off x="6907038" y="3329340"/>
            <a:ext cx="3312368" cy="9361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103"/>
              <a:gd name="adj6" fmla="val -543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Georgia" panose="02040502050405020303" pitchFamily="18" charset="0"/>
                <a:ea typeface="맑은 고딕" panose="020B0503020000020004" pitchFamily="50" charset="-127"/>
              </a:rPr>
              <a:t>TRUE</a:t>
            </a:r>
            <a:endParaRPr lang="ko-KR" altLang="en-US" sz="1400" dirty="0">
              <a:latin typeface="Georgia" panose="02040502050405020303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중복규칙의 제거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2199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15197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22862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35860" y="2547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195900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02199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15197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22862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35860" y="298507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95900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602199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15197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422862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35860" y="377183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95900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3677573" y="33742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662539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075537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7483202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96200" y="2547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256240" y="2556986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62539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075537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483202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96200" y="298507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256240" y="2994367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62539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075537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483202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96200" y="377183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8256240" y="3781122"/>
            <a:ext cx="360040" cy="3600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 rot="5400000">
            <a:off x="6737913" y="33742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7" name="직각 삼각형 36"/>
          <p:cNvSpPr/>
          <p:nvPr/>
        </p:nvSpPr>
        <p:spPr>
          <a:xfrm>
            <a:off x="3611563" y="2524336"/>
            <a:ext cx="2014944" cy="1660143"/>
          </a:xfrm>
          <a:prstGeom prst="rtTriangle">
            <a:avLst/>
          </a:prstGeom>
          <a:solidFill>
            <a:schemeClr val="accent3">
              <a:alpha val="2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/>
          <p:cNvSpPr/>
          <p:nvPr/>
        </p:nvSpPr>
        <p:spPr>
          <a:xfrm>
            <a:off x="6673344" y="2488938"/>
            <a:ext cx="2014944" cy="1660143"/>
          </a:xfrm>
          <a:prstGeom prst="rtTriangle">
            <a:avLst/>
          </a:prstGeom>
          <a:solidFill>
            <a:schemeClr val="accent3">
              <a:alpha val="2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flipH="1">
            <a:off x="5807968" y="2990875"/>
            <a:ext cx="504056" cy="60208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endCxn id="5" idx="0"/>
          </p:cNvCxnSpPr>
          <p:nvPr/>
        </p:nvCxnSpPr>
        <p:spPr>
          <a:xfrm>
            <a:off x="4195217" y="2060848"/>
            <a:ext cx="0" cy="49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375920" y="2068766"/>
            <a:ext cx="0" cy="49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87059" y="4365105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is.subset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통해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얻은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연관분석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0" y="1124744"/>
            <a:ext cx="7558174" cy="343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552560"/>
            <a:ext cx="6615082" cy="51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Association Rule Mining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Exporting the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30" y="2266950"/>
            <a:ext cx="7093939" cy="201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7628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Clustering</a:t>
            </a:r>
            <a:endParaRPr lang="ko-KR" altLang="en-US" cap="none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43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18" y="3065475"/>
            <a:ext cx="4670723" cy="30610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7092462" cy="4599432"/>
          </a:xfrm>
        </p:spPr>
        <p:txBody>
          <a:bodyPr>
            <a:normAutofit/>
          </a:bodyPr>
          <a:lstStyle/>
          <a:p>
            <a:r>
              <a:rPr lang="en-US" altLang="ko-KR" dirty="0"/>
              <a:t>Network topology</a:t>
            </a:r>
            <a:endParaRPr lang="ko-KR" altLang="en-US" dirty="0"/>
          </a:p>
          <a:p>
            <a:pPr lvl="1"/>
            <a:r>
              <a:rPr lang="en-US" altLang="ko-KR" b="1" dirty="0" smtClean="0"/>
              <a:t>Feed-forward network</a:t>
            </a:r>
          </a:p>
          <a:p>
            <a:pPr lvl="2"/>
            <a:r>
              <a:rPr lang="en-US" altLang="ko-KR" b="0" dirty="0"/>
              <a:t>multilayer </a:t>
            </a:r>
            <a:r>
              <a:rPr lang="en-US" altLang="ko-KR" b="0" dirty="0" smtClean="0"/>
              <a:t>feedforward network (or </a:t>
            </a:r>
            <a:r>
              <a:rPr lang="en-US" altLang="ko-KR" dirty="0" smtClean="0"/>
              <a:t>Multilayer Perceptron, MLP</a:t>
            </a:r>
            <a:r>
              <a:rPr lang="en-US" altLang="ko-KR" b="0" dirty="0" smtClean="0"/>
              <a:t>): ANN</a:t>
            </a:r>
            <a:r>
              <a:rPr lang="ko-KR" altLang="en-US" b="0" dirty="0" smtClean="0"/>
              <a:t>의 표준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 smtClean="0"/>
              <a:t>Feedback (or recurrent) network</a:t>
            </a:r>
          </a:p>
          <a:p>
            <a:pPr lvl="2"/>
            <a:r>
              <a:rPr lang="en-US" altLang="ko-KR" dirty="0"/>
              <a:t>allows extremely complex patterns to be </a:t>
            </a:r>
            <a:r>
              <a:rPr lang="en-US" altLang="ko-KR" dirty="0" smtClean="0"/>
              <a:t>learned</a:t>
            </a:r>
          </a:p>
          <a:p>
            <a:pPr lvl="2"/>
            <a:r>
              <a:rPr lang="en-US" altLang="ko-KR" b="0" dirty="0"/>
              <a:t>used for stock </a:t>
            </a:r>
            <a:r>
              <a:rPr lang="en-US" altLang="ko-KR" b="0" dirty="0" smtClean="0"/>
              <a:t>market prediction</a:t>
            </a:r>
            <a:r>
              <a:rPr lang="en-US" altLang="ko-KR" b="0" dirty="0"/>
              <a:t>, speech comprehension, or weather forecasting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3600" y="269614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Short-term memory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4512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Clustering </a:t>
            </a:r>
            <a:r>
              <a:rPr lang="ko-KR" altLang="en-US" dirty="0" smtClean="0"/>
              <a:t>용도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Summarization of large data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Understand the large customer data</a:t>
            </a:r>
          </a:p>
          <a:p>
            <a:pPr lvl="1"/>
            <a:endParaRPr lang="en-US" altLang="ko-KR" sz="2000" dirty="0">
              <a:ea typeface="굴림" pitchFamily="50" charset="-127"/>
              <a:sym typeface="Wingdings" pitchFamily="2" charset="2"/>
            </a:endParaRPr>
          </a:p>
          <a:p>
            <a:r>
              <a:rPr lang="en-US" altLang="ko-KR" sz="2400" dirty="0">
                <a:ea typeface="굴림" pitchFamily="50" charset="-127"/>
              </a:rPr>
              <a:t>Data organization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Manage the large customer data</a:t>
            </a: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r>
              <a:rPr lang="en-US" altLang="ko-KR" sz="2400" dirty="0">
                <a:ea typeface="굴림" pitchFamily="50" charset="-127"/>
              </a:rPr>
              <a:t>Outlier detection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Find unusual customer data</a:t>
            </a:r>
          </a:p>
          <a:p>
            <a:pPr lvl="1"/>
            <a:endParaRPr lang="en-US" altLang="ko-KR" sz="2000" dirty="0">
              <a:ea typeface="굴림" pitchFamily="50" charset="-127"/>
            </a:endParaRPr>
          </a:p>
          <a:p>
            <a:r>
              <a:rPr lang="en-US" altLang="ko-KR" sz="2400" dirty="0">
                <a:ea typeface="굴림" pitchFamily="50" charset="-127"/>
              </a:rPr>
              <a:t>Classification/Association Rule Mining</a:t>
            </a:r>
            <a:r>
              <a:rPr lang="ko-KR" altLang="en-US" sz="2400" dirty="0">
                <a:ea typeface="굴림" pitchFamily="50" charset="-127"/>
              </a:rPr>
              <a:t>의 </a:t>
            </a:r>
            <a:r>
              <a:rPr lang="ko-KR" altLang="en-US" sz="2400" dirty="0" smtClean="0">
                <a:ea typeface="굴림" pitchFamily="50" charset="-127"/>
              </a:rPr>
              <a:t>이전 단계</a:t>
            </a:r>
            <a:endParaRPr lang="en-US" altLang="ko-KR" sz="2400" dirty="0">
              <a:ea typeface="굴림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0430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ea typeface="굴림" pitchFamily="50" charset="-127"/>
              </a:rPr>
              <a:t>Classification/Association Rule Mining</a:t>
            </a:r>
            <a:r>
              <a:rPr lang="ko-KR" altLang="en-US" sz="2400" dirty="0">
                <a:ea typeface="굴림" pitchFamily="50" charset="-127"/>
              </a:rPr>
              <a:t>의 </a:t>
            </a:r>
            <a:r>
              <a:rPr lang="ko-KR" altLang="en-US" sz="2400" dirty="0" smtClean="0">
                <a:ea typeface="굴림" pitchFamily="50" charset="-127"/>
              </a:rPr>
              <a:t>이전 단계</a:t>
            </a:r>
            <a:endParaRPr lang="en-US" altLang="ko-KR" sz="2400" dirty="0">
              <a:ea typeface="굴림" pitchFamily="50" charset="-127"/>
            </a:endParaRPr>
          </a:p>
          <a:p>
            <a:pPr lvl="1"/>
            <a:r>
              <a:rPr lang="ko-KR" altLang="en-US" sz="2000" dirty="0" smtClean="0">
                <a:ea typeface="굴림" pitchFamily="50" charset="-127"/>
              </a:rPr>
              <a:t>의미 있는 </a:t>
            </a:r>
            <a:r>
              <a:rPr lang="en-US" altLang="ko-KR" sz="2000" dirty="0">
                <a:ea typeface="굴림" pitchFamily="50" charset="-127"/>
              </a:rPr>
              <a:t>cluster</a:t>
            </a:r>
            <a:r>
              <a:rPr lang="ko-KR" altLang="en-US" sz="2000" dirty="0">
                <a:ea typeface="굴림" pitchFamily="50" charset="-127"/>
              </a:rPr>
              <a:t>로부터 </a:t>
            </a:r>
            <a:r>
              <a:rPr lang="en-US" altLang="ko-KR" sz="2000" dirty="0">
                <a:ea typeface="굴림" pitchFamily="50" charset="-127"/>
              </a:rPr>
              <a:t>class</a:t>
            </a:r>
            <a:r>
              <a:rPr lang="ko-KR" altLang="en-US" sz="2000" dirty="0">
                <a:ea typeface="굴림" pitchFamily="50" charset="-127"/>
              </a:rPr>
              <a:t>를 도출</a:t>
            </a:r>
            <a:endParaRPr lang="en-US" altLang="ko-KR" sz="2000" dirty="0"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Cluster</a:t>
            </a:r>
            <a:r>
              <a:rPr lang="ko-KR" altLang="en-US" sz="2000" dirty="0">
                <a:ea typeface="굴림" pitchFamily="50" charset="-127"/>
              </a:rPr>
              <a:t>내부에 있는 데이터에 대한 </a:t>
            </a:r>
            <a:r>
              <a:rPr lang="en-US" altLang="ko-KR" sz="2000" dirty="0">
                <a:ea typeface="굴림" pitchFamily="50" charset="-127"/>
              </a:rPr>
              <a:t>Association Rule Mining</a:t>
            </a:r>
            <a:r>
              <a:rPr lang="ko-KR" altLang="en-US" sz="2000" dirty="0">
                <a:ea typeface="굴림" pitchFamily="50" charset="-127"/>
              </a:rPr>
              <a:t>을 수행</a:t>
            </a:r>
            <a:endParaRPr lang="en-US" altLang="ko-KR" sz="2000" dirty="0">
              <a:ea typeface="굴림" pitchFamily="50" charset="-127"/>
            </a:endParaRPr>
          </a:p>
          <a:p>
            <a:endParaRPr lang="ko-KR" altLang="en-US" sz="3200" dirty="0"/>
          </a:p>
        </p:txBody>
      </p:sp>
      <p:pic>
        <p:nvPicPr>
          <p:cNvPr id="4" name="Picture 4" descr="F:\WorkSpace\강의\데이타마이닝\cluster_assoc_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68" y="3065279"/>
            <a:ext cx="4429125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5146431" y="2883877"/>
            <a:ext cx="281354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298831" y="3012831"/>
            <a:ext cx="281354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822273" y="2883877"/>
            <a:ext cx="281354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6506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Clustering</a:t>
            </a:r>
            <a:r>
              <a:rPr lang="ko-KR" altLang="en-US" dirty="0" smtClean="0"/>
              <a:t> 알고리즘의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거리함수</a:t>
            </a:r>
            <a:r>
              <a:rPr lang="en-US" altLang="ko-KR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(distance function)</a:t>
            </a:r>
            <a:r>
              <a:rPr lang="ko-KR" altLang="en-US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기반</a:t>
            </a:r>
            <a:endParaRPr lang="en-US" altLang="ko-KR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lvl="1"/>
            <a:r>
              <a:rPr lang="ko-KR" altLang="en-US" b="1" dirty="0" err="1">
                <a:latin typeface="Georgia" panose="02040502050405020303" pitchFamily="18" charset="0"/>
              </a:rPr>
              <a:t>계층형</a:t>
            </a:r>
            <a:endParaRPr lang="en-US" altLang="ko-KR" b="1" dirty="0">
              <a:latin typeface="Georgia" panose="02040502050405020303" pitchFamily="18" charset="0"/>
            </a:endParaRPr>
          </a:p>
          <a:p>
            <a:pPr lvl="2"/>
            <a:r>
              <a:rPr lang="en-US" altLang="ko-KR" dirty="0">
                <a:latin typeface="Georgia" panose="02040502050405020303" pitchFamily="18" charset="0"/>
              </a:rPr>
              <a:t>Hierarchical clustering</a:t>
            </a:r>
          </a:p>
          <a:p>
            <a:pPr lvl="3">
              <a:lnSpc>
                <a:spcPct val="90000"/>
              </a:lnSpc>
            </a:pPr>
            <a:r>
              <a:rPr lang="en-US" altLang="ko-KR" sz="1600" dirty="0" smtClean="0">
                <a:latin typeface="Georgia" panose="02040502050405020303" pitchFamily="18" charset="0"/>
              </a:rPr>
              <a:t>Complete-linkage</a:t>
            </a:r>
            <a:endParaRPr lang="en-US" altLang="ko-KR" sz="1600" dirty="0">
              <a:latin typeface="Georgia" panose="02040502050405020303" pitchFamily="18" charset="0"/>
            </a:endParaRPr>
          </a:p>
          <a:p>
            <a:pPr lvl="3">
              <a:lnSpc>
                <a:spcPct val="90000"/>
              </a:lnSpc>
            </a:pPr>
            <a:r>
              <a:rPr lang="en-US" altLang="ko-KR" sz="1600" dirty="0">
                <a:latin typeface="Georgia" panose="02040502050405020303" pitchFamily="18" charset="0"/>
              </a:rPr>
              <a:t>Single-linkage</a:t>
            </a:r>
          </a:p>
          <a:p>
            <a:pPr lvl="3">
              <a:lnSpc>
                <a:spcPct val="90000"/>
              </a:lnSpc>
            </a:pPr>
            <a:r>
              <a:rPr lang="en-US" altLang="ko-KR" sz="1600" dirty="0" smtClean="0">
                <a:latin typeface="Georgia" panose="02040502050405020303" pitchFamily="18" charset="0"/>
              </a:rPr>
              <a:t>Centroid-linkage</a:t>
            </a:r>
          </a:p>
          <a:p>
            <a:pPr lvl="3">
              <a:lnSpc>
                <a:spcPct val="90000"/>
              </a:lnSpc>
            </a:pPr>
            <a:r>
              <a:rPr lang="en-US" altLang="ko-KR" sz="1600" dirty="0" smtClean="0">
                <a:latin typeface="Georgia" panose="02040502050405020303" pitchFamily="18" charset="0"/>
              </a:rPr>
              <a:t>Average-linkage</a:t>
            </a:r>
          </a:p>
          <a:p>
            <a:pPr lvl="3">
              <a:lnSpc>
                <a:spcPct val="90000"/>
              </a:lnSpc>
            </a:pPr>
            <a:r>
              <a:rPr lang="en-US" altLang="ko-KR" sz="1600" dirty="0" smtClean="0">
                <a:latin typeface="Georgia" panose="02040502050405020303" pitchFamily="18" charset="0"/>
              </a:rPr>
              <a:t>Ward’s </a:t>
            </a:r>
            <a:r>
              <a:rPr lang="en-US" altLang="ko-KR" sz="1600" dirty="0">
                <a:latin typeface="Georgia" panose="02040502050405020303" pitchFamily="18" charset="0"/>
              </a:rPr>
              <a:t>method</a:t>
            </a:r>
          </a:p>
          <a:p>
            <a:pPr lvl="1"/>
            <a:r>
              <a:rPr lang="ko-KR" altLang="en-US" b="1" dirty="0" smtClean="0">
                <a:latin typeface="Georgia" panose="02040502050405020303" pitchFamily="18" charset="0"/>
              </a:rPr>
              <a:t>평면형</a:t>
            </a:r>
            <a:endParaRPr lang="en-US" altLang="ko-KR" b="1" dirty="0">
              <a:latin typeface="Georgia" panose="02040502050405020303" pitchFamily="18" charset="0"/>
            </a:endParaRPr>
          </a:p>
          <a:p>
            <a:pPr lvl="2"/>
            <a:r>
              <a:rPr lang="en-US" altLang="ko-KR" dirty="0" err="1">
                <a:latin typeface="Georgia" panose="02040502050405020303" pitchFamily="18" charset="0"/>
              </a:rPr>
              <a:t>Partitional</a:t>
            </a:r>
            <a:r>
              <a:rPr lang="en-US" altLang="ko-KR" dirty="0">
                <a:latin typeface="Georgia" panose="02040502050405020303" pitchFamily="18" charset="0"/>
              </a:rPr>
              <a:t> clustering</a:t>
            </a:r>
          </a:p>
          <a:p>
            <a:pPr lvl="3"/>
            <a:r>
              <a:rPr lang="en-US" altLang="ko-KR" dirty="0" smtClean="0">
                <a:latin typeface="Georgia" panose="02040502050405020303" pitchFamily="18" charset="0"/>
              </a:rPr>
              <a:t>k-means</a:t>
            </a:r>
          </a:p>
          <a:p>
            <a:pPr lvl="3"/>
            <a:r>
              <a:rPr lang="en-US" altLang="ko-KR" dirty="0" smtClean="0">
                <a:latin typeface="Georgia" panose="02040502050405020303" pitchFamily="18" charset="0"/>
              </a:rPr>
              <a:t>k-medoids</a:t>
            </a:r>
            <a:endParaRPr lang="en-US" altLang="ko-KR" dirty="0">
              <a:latin typeface="Georgia" panose="02040502050405020303" pitchFamily="18" charset="0"/>
            </a:endParaRPr>
          </a:p>
          <a:p>
            <a:pPr lvl="3"/>
            <a:endParaRPr lang="en-US" altLang="ko-KR" dirty="0">
              <a:latin typeface="Georgia" panose="02040502050405020303" pitchFamily="18" charset="0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밀도</a:t>
            </a:r>
            <a:r>
              <a:rPr lang="en-US" altLang="ko-KR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(density)</a:t>
            </a:r>
            <a:r>
              <a:rPr lang="ko-KR" altLang="en-US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기반</a:t>
            </a:r>
            <a:endParaRPr lang="en-US" altLang="ko-KR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lvl="2"/>
            <a:r>
              <a:rPr lang="en-US" altLang="ko-KR" dirty="0" err="1" smtClean="0">
                <a:latin typeface="Georgia" panose="02040502050405020303" pitchFamily="18" charset="0"/>
              </a:rPr>
              <a:t>DBScan</a:t>
            </a:r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105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바닥글 개체 틀 2"/>
          <p:cNvSpPr>
            <a:spLocks noGrp="1"/>
          </p:cNvSpPr>
          <p:nvPr>
            <p:ph type="ftr" sz="quarter" idx="11"/>
          </p:nvPr>
        </p:nvSpPr>
        <p:spPr bwMode="auto">
          <a:xfrm>
            <a:off x="6481234" y="6400800"/>
            <a:ext cx="5615517" cy="27463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300" smtClean="0">
                <a:solidFill>
                  <a:srgbClr val="E9F3F6"/>
                </a:solidFill>
              </a:rPr>
              <a:t>Data Mining Lab., Univ. of Seoul, Copyright ® 2008</a:t>
            </a:r>
          </a:p>
          <a:p>
            <a:endParaRPr lang="en-US" altLang="ko-KR" sz="1300" smtClean="0">
              <a:solidFill>
                <a:srgbClr val="E9F3F6"/>
              </a:solidFill>
            </a:endParaRPr>
          </a:p>
        </p:txBody>
      </p:sp>
      <p:sp>
        <p:nvSpPr>
          <p:cNvPr id="81" name="Rectangle 2"/>
          <p:cNvSpPr>
            <a:spLocks noGrp="1" noChangeArrowheads="1"/>
          </p:cNvSpPr>
          <p:nvPr>
            <p:ph type="title"/>
          </p:nvPr>
        </p:nvSpPr>
        <p:spPr>
          <a:xfrm>
            <a:off x="431371" y="332656"/>
            <a:ext cx="11760629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800" dirty="0" smtClean="0"/>
              <a:t>평면형 </a:t>
            </a:r>
            <a:r>
              <a:rPr lang="en-US" altLang="ko-KR" sz="4800" dirty="0" smtClean="0"/>
              <a:t>Clustering:    </a:t>
            </a:r>
            <a:r>
              <a:rPr lang="en-US" altLang="ko-KR" sz="3600" i="1" dirty="0" smtClean="0"/>
              <a:t>k</a:t>
            </a:r>
            <a:r>
              <a:rPr lang="en-US" altLang="ko-KR" sz="3600" dirty="0" smtClean="0"/>
              <a:t>-means</a:t>
            </a:r>
            <a:endParaRPr lang="en-US" altLang="ko-KR" sz="4000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871531" y="1916832"/>
            <a:ext cx="8304476" cy="3515270"/>
            <a:chOff x="1223963" y="1785938"/>
            <a:chExt cx="6919912" cy="4143375"/>
          </a:xfrm>
        </p:grpSpPr>
        <p:grpSp>
          <p:nvGrpSpPr>
            <p:cNvPr id="2" name="그룹 78"/>
            <p:cNvGrpSpPr>
              <a:grpSpLocks/>
            </p:cNvGrpSpPr>
            <p:nvPr/>
          </p:nvGrpSpPr>
          <p:grpSpPr bwMode="auto">
            <a:xfrm>
              <a:off x="1223963" y="1785938"/>
              <a:ext cx="6919912" cy="4143375"/>
              <a:chOff x="152400" y="1676400"/>
              <a:chExt cx="8839200" cy="5181600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4419600" y="3733800"/>
                <a:ext cx="228600" cy="228600"/>
                <a:chOff x="750" y="1824"/>
                <a:chExt cx="144" cy="144"/>
              </a:xfrm>
            </p:grpSpPr>
            <p:sp>
              <p:nvSpPr>
                <p:cNvPr id="53326" name="Line 6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27" name="Line 7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sp>
            <p:nvSpPr>
              <p:cNvPr id="53254" name="Oval 8"/>
              <p:cNvSpPr>
                <a:spLocks noChangeArrowheads="1"/>
              </p:cNvSpPr>
              <p:nvPr/>
            </p:nvSpPr>
            <p:spPr bwMode="auto">
              <a:xfrm>
                <a:off x="4252913" y="32639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55" name="Oval 9"/>
              <p:cNvSpPr>
                <a:spLocks noChangeArrowheads="1"/>
              </p:cNvSpPr>
              <p:nvPr/>
            </p:nvSpPr>
            <p:spPr bwMode="auto">
              <a:xfrm>
                <a:off x="4100513" y="36449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56" name="Oval 10"/>
              <p:cNvSpPr>
                <a:spLocks noChangeArrowheads="1"/>
              </p:cNvSpPr>
              <p:nvPr/>
            </p:nvSpPr>
            <p:spPr bwMode="auto">
              <a:xfrm>
                <a:off x="4862513" y="38735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57" name="Oval 11"/>
              <p:cNvSpPr>
                <a:spLocks noChangeArrowheads="1"/>
              </p:cNvSpPr>
              <p:nvPr/>
            </p:nvSpPr>
            <p:spPr bwMode="auto">
              <a:xfrm>
                <a:off x="5014913" y="31877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58" name="Oval 12"/>
              <p:cNvSpPr>
                <a:spLocks noChangeArrowheads="1"/>
              </p:cNvSpPr>
              <p:nvPr/>
            </p:nvSpPr>
            <p:spPr bwMode="auto">
              <a:xfrm>
                <a:off x="3962400" y="2971800"/>
                <a:ext cx="14478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59" name="Oval 14"/>
              <p:cNvSpPr>
                <a:spLocks noChangeArrowheads="1"/>
              </p:cNvSpPr>
              <p:nvPr/>
            </p:nvSpPr>
            <p:spPr bwMode="auto">
              <a:xfrm>
                <a:off x="5816600" y="25781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60" name="Oval 15"/>
              <p:cNvSpPr>
                <a:spLocks noChangeArrowheads="1"/>
              </p:cNvSpPr>
              <p:nvPr/>
            </p:nvSpPr>
            <p:spPr bwMode="auto">
              <a:xfrm>
                <a:off x="6045200" y="28067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61" name="Oval 16"/>
              <p:cNvSpPr>
                <a:spLocks noChangeArrowheads="1"/>
              </p:cNvSpPr>
              <p:nvPr/>
            </p:nvSpPr>
            <p:spPr bwMode="auto">
              <a:xfrm>
                <a:off x="6426200" y="29591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62" name="Oval 17"/>
              <p:cNvSpPr>
                <a:spLocks noChangeArrowheads="1"/>
              </p:cNvSpPr>
              <p:nvPr/>
            </p:nvSpPr>
            <p:spPr bwMode="auto">
              <a:xfrm>
                <a:off x="7112000" y="26543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63" name="Oval 18"/>
              <p:cNvSpPr>
                <a:spLocks noChangeArrowheads="1"/>
              </p:cNvSpPr>
              <p:nvPr/>
            </p:nvSpPr>
            <p:spPr bwMode="auto">
              <a:xfrm>
                <a:off x="6578600" y="22733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64" name="Oval 19"/>
              <p:cNvSpPr>
                <a:spLocks noChangeArrowheads="1"/>
              </p:cNvSpPr>
              <p:nvPr/>
            </p:nvSpPr>
            <p:spPr bwMode="auto">
              <a:xfrm>
                <a:off x="6197600" y="19685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65" name="Oval 20"/>
              <p:cNvSpPr>
                <a:spLocks noChangeArrowheads="1"/>
              </p:cNvSpPr>
              <p:nvPr/>
            </p:nvSpPr>
            <p:spPr bwMode="auto">
              <a:xfrm>
                <a:off x="7112000" y="19685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grpSp>
            <p:nvGrpSpPr>
              <p:cNvPr id="4" name="Group 21"/>
              <p:cNvGrpSpPr>
                <a:grpSpLocks/>
              </p:cNvGrpSpPr>
              <p:nvPr/>
            </p:nvGrpSpPr>
            <p:grpSpPr bwMode="auto">
              <a:xfrm>
                <a:off x="6781800" y="2425700"/>
                <a:ext cx="228600" cy="228600"/>
                <a:chOff x="750" y="1824"/>
                <a:chExt cx="144" cy="144"/>
              </a:xfrm>
            </p:grpSpPr>
            <p:sp>
              <p:nvSpPr>
                <p:cNvPr id="53324" name="Line 22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25" name="Line 23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sp>
            <p:nvSpPr>
              <p:cNvPr id="53267" name="Oval 24"/>
              <p:cNvSpPr>
                <a:spLocks noChangeArrowheads="1"/>
              </p:cNvSpPr>
              <p:nvPr/>
            </p:nvSpPr>
            <p:spPr bwMode="auto">
              <a:xfrm>
                <a:off x="5486400" y="1752600"/>
                <a:ext cx="2209800" cy="1524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grpSp>
            <p:nvGrpSpPr>
              <p:cNvPr id="5" name="Group 25"/>
              <p:cNvGrpSpPr>
                <a:grpSpLocks/>
              </p:cNvGrpSpPr>
              <p:nvPr/>
            </p:nvGrpSpPr>
            <p:grpSpPr bwMode="auto">
              <a:xfrm>
                <a:off x="2971800" y="2133600"/>
                <a:ext cx="228600" cy="228600"/>
                <a:chOff x="750" y="1824"/>
                <a:chExt cx="144" cy="144"/>
              </a:xfrm>
            </p:grpSpPr>
            <p:sp>
              <p:nvSpPr>
                <p:cNvPr id="53322" name="Line 26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23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sp>
            <p:nvSpPr>
              <p:cNvPr id="53269" name="Oval 28"/>
              <p:cNvSpPr>
                <a:spLocks noChangeArrowheads="1"/>
              </p:cNvSpPr>
              <p:nvPr/>
            </p:nvSpPr>
            <p:spPr bwMode="auto">
              <a:xfrm>
                <a:off x="4953000" y="22098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70" name="Oval 29"/>
              <p:cNvSpPr>
                <a:spLocks noChangeArrowheads="1"/>
              </p:cNvSpPr>
              <p:nvPr/>
            </p:nvSpPr>
            <p:spPr bwMode="auto">
              <a:xfrm>
                <a:off x="1981200" y="22098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71" name="Oval 30"/>
              <p:cNvSpPr>
                <a:spLocks noChangeArrowheads="1"/>
              </p:cNvSpPr>
              <p:nvPr/>
            </p:nvSpPr>
            <p:spPr bwMode="auto">
              <a:xfrm>
                <a:off x="2133600" y="2362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72" name="Oval 31"/>
              <p:cNvSpPr>
                <a:spLocks noChangeArrowheads="1"/>
              </p:cNvSpPr>
              <p:nvPr/>
            </p:nvSpPr>
            <p:spPr bwMode="auto">
              <a:xfrm>
                <a:off x="4876800" y="1981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73" name="Oval 32"/>
              <p:cNvSpPr>
                <a:spLocks noChangeArrowheads="1"/>
              </p:cNvSpPr>
              <p:nvPr/>
            </p:nvSpPr>
            <p:spPr bwMode="auto">
              <a:xfrm>
                <a:off x="1905000" y="1676400"/>
                <a:ext cx="34290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74" name="Oval 33"/>
              <p:cNvSpPr>
                <a:spLocks noChangeArrowheads="1"/>
              </p:cNvSpPr>
              <p:nvPr/>
            </p:nvSpPr>
            <p:spPr bwMode="auto">
              <a:xfrm>
                <a:off x="4572000" y="19050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grpSp>
            <p:nvGrpSpPr>
              <p:cNvPr id="6" name="Group 34"/>
              <p:cNvGrpSpPr>
                <a:grpSpLocks/>
              </p:cNvGrpSpPr>
              <p:nvPr/>
            </p:nvGrpSpPr>
            <p:grpSpPr bwMode="auto">
              <a:xfrm>
                <a:off x="3657600" y="2286000"/>
                <a:ext cx="228600" cy="228600"/>
                <a:chOff x="750" y="1824"/>
                <a:chExt cx="144" cy="144"/>
              </a:xfrm>
            </p:grpSpPr>
            <p:sp>
              <p:nvSpPr>
                <p:cNvPr id="53320" name="Line 35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21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" name="Group 37"/>
              <p:cNvGrpSpPr>
                <a:grpSpLocks/>
              </p:cNvGrpSpPr>
              <p:nvPr/>
            </p:nvGrpSpPr>
            <p:grpSpPr bwMode="auto">
              <a:xfrm>
                <a:off x="4648200" y="3429000"/>
                <a:ext cx="228600" cy="228600"/>
                <a:chOff x="750" y="1824"/>
                <a:chExt cx="144" cy="144"/>
              </a:xfrm>
            </p:grpSpPr>
            <p:sp>
              <p:nvSpPr>
                <p:cNvPr id="53318" name="Line 38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19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" name="Group 40"/>
              <p:cNvGrpSpPr>
                <a:grpSpLocks/>
              </p:cNvGrpSpPr>
              <p:nvPr/>
            </p:nvGrpSpPr>
            <p:grpSpPr bwMode="auto">
              <a:xfrm>
                <a:off x="6248400" y="2362200"/>
                <a:ext cx="228600" cy="228600"/>
                <a:chOff x="750" y="1824"/>
                <a:chExt cx="144" cy="144"/>
              </a:xfrm>
            </p:grpSpPr>
            <p:sp>
              <p:nvSpPr>
                <p:cNvPr id="53316" name="Line 41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17" name="Line 42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sp>
            <p:nvSpPr>
              <p:cNvPr id="53278" name="Line 43"/>
              <p:cNvSpPr>
                <a:spLocks noChangeShapeType="1"/>
              </p:cNvSpPr>
              <p:nvPr/>
            </p:nvSpPr>
            <p:spPr bwMode="auto">
              <a:xfrm>
                <a:off x="3200400" y="2286000"/>
                <a:ext cx="457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279" name="Line 44"/>
              <p:cNvSpPr>
                <a:spLocks noChangeShapeType="1"/>
              </p:cNvSpPr>
              <p:nvPr/>
            </p:nvSpPr>
            <p:spPr bwMode="auto">
              <a:xfrm flipV="1">
                <a:off x="4648200" y="3581400"/>
                <a:ext cx="762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280" name="Line 45"/>
              <p:cNvSpPr>
                <a:spLocks noChangeShapeType="1"/>
              </p:cNvSpPr>
              <p:nvPr/>
            </p:nvSpPr>
            <p:spPr bwMode="auto">
              <a:xfrm flipH="1" flipV="1">
                <a:off x="6400800" y="2514600"/>
                <a:ext cx="457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281" name="Oval 49"/>
              <p:cNvSpPr>
                <a:spLocks noChangeArrowheads="1"/>
              </p:cNvSpPr>
              <p:nvPr/>
            </p:nvSpPr>
            <p:spPr bwMode="auto">
              <a:xfrm>
                <a:off x="4100513" y="60071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2" name="Oval 50"/>
              <p:cNvSpPr>
                <a:spLocks noChangeArrowheads="1"/>
              </p:cNvSpPr>
              <p:nvPr/>
            </p:nvSpPr>
            <p:spPr bwMode="auto">
              <a:xfrm>
                <a:off x="3948113" y="63881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3" name="Oval 51"/>
              <p:cNvSpPr>
                <a:spLocks noChangeArrowheads="1"/>
              </p:cNvSpPr>
              <p:nvPr/>
            </p:nvSpPr>
            <p:spPr bwMode="auto">
              <a:xfrm>
                <a:off x="4710113" y="66167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4" name="Oval 52"/>
              <p:cNvSpPr>
                <a:spLocks noChangeArrowheads="1"/>
              </p:cNvSpPr>
              <p:nvPr/>
            </p:nvSpPr>
            <p:spPr bwMode="auto">
              <a:xfrm>
                <a:off x="4862513" y="59309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5" name="Oval 54"/>
              <p:cNvSpPr>
                <a:spLocks noChangeArrowheads="1"/>
              </p:cNvSpPr>
              <p:nvPr/>
            </p:nvSpPr>
            <p:spPr bwMode="auto">
              <a:xfrm>
                <a:off x="5664200" y="53213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6" name="Oval 55"/>
              <p:cNvSpPr>
                <a:spLocks noChangeArrowheads="1"/>
              </p:cNvSpPr>
              <p:nvPr/>
            </p:nvSpPr>
            <p:spPr bwMode="auto">
              <a:xfrm>
                <a:off x="5892800" y="55499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7" name="Oval 56"/>
              <p:cNvSpPr>
                <a:spLocks noChangeArrowheads="1"/>
              </p:cNvSpPr>
              <p:nvPr/>
            </p:nvSpPr>
            <p:spPr bwMode="auto">
              <a:xfrm>
                <a:off x="6273800" y="57023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8" name="Oval 57"/>
              <p:cNvSpPr>
                <a:spLocks noChangeArrowheads="1"/>
              </p:cNvSpPr>
              <p:nvPr/>
            </p:nvSpPr>
            <p:spPr bwMode="auto">
              <a:xfrm>
                <a:off x="6959600" y="53975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89" name="Oval 58"/>
              <p:cNvSpPr>
                <a:spLocks noChangeArrowheads="1"/>
              </p:cNvSpPr>
              <p:nvPr/>
            </p:nvSpPr>
            <p:spPr bwMode="auto">
              <a:xfrm>
                <a:off x="6426200" y="50165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0" name="Oval 59"/>
              <p:cNvSpPr>
                <a:spLocks noChangeArrowheads="1"/>
              </p:cNvSpPr>
              <p:nvPr/>
            </p:nvSpPr>
            <p:spPr bwMode="auto">
              <a:xfrm>
                <a:off x="6045200" y="47117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1" name="Oval 60"/>
              <p:cNvSpPr>
                <a:spLocks noChangeArrowheads="1"/>
              </p:cNvSpPr>
              <p:nvPr/>
            </p:nvSpPr>
            <p:spPr bwMode="auto">
              <a:xfrm>
                <a:off x="6959600" y="47117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2" name="Oval 68"/>
              <p:cNvSpPr>
                <a:spLocks noChangeArrowheads="1"/>
              </p:cNvSpPr>
              <p:nvPr/>
            </p:nvSpPr>
            <p:spPr bwMode="auto">
              <a:xfrm>
                <a:off x="4800600" y="49530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3" name="Oval 69"/>
              <p:cNvSpPr>
                <a:spLocks noChangeArrowheads="1"/>
              </p:cNvSpPr>
              <p:nvPr/>
            </p:nvSpPr>
            <p:spPr bwMode="auto">
              <a:xfrm>
                <a:off x="1828800" y="49530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4" name="Oval 70"/>
              <p:cNvSpPr>
                <a:spLocks noChangeArrowheads="1"/>
              </p:cNvSpPr>
              <p:nvPr/>
            </p:nvSpPr>
            <p:spPr bwMode="auto">
              <a:xfrm>
                <a:off x="1981200" y="51054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5" name="Oval 71"/>
              <p:cNvSpPr>
                <a:spLocks noChangeArrowheads="1"/>
              </p:cNvSpPr>
              <p:nvPr/>
            </p:nvSpPr>
            <p:spPr bwMode="auto">
              <a:xfrm>
                <a:off x="4724400" y="47244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296" name="Oval 73"/>
              <p:cNvSpPr>
                <a:spLocks noChangeArrowheads="1"/>
              </p:cNvSpPr>
              <p:nvPr/>
            </p:nvSpPr>
            <p:spPr bwMode="auto">
              <a:xfrm>
                <a:off x="4419600" y="4648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grpSp>
            <p:nvGrpSpPr>
              <p:cNvPr id="9" name="Group 74"/>
              <p:cNvGrpSpPr>
                <a:grpSpLocks/>
              </p:cNvGrpSpPr>
              <p:nvPr/>
            </p:nvGrpSpPr>
            <p:grpSpPr bwMode="auto">
              <a:xfrm>
                <a:off x="3352800" y="5029200"/>
                <a:ext cx="228600" cy="228600"/>
                <a:chOff x="750" y="1824"/>
                <a:chExt cx="144" cy="144"/>
              </a:xfrm>
            </p:grpSpPr>
            <p:sp>
              <p:nvSpPr>
                <p:cNvPr id="53314" name="Line 75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15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" name="Group 77"/>
              <p:cNvGrpSpPr>
                <a:grpSpLocks/>
              </p:cNvGrpSpPr>
              <p:nvPr/>
            </p:nvGrpSpPr>
            <p:grpSpPr bwMode="auto">
              <a:xfrm>
                <a:off x="4495800" y="6172200"/>
                <a:ext cx="228600" cy="228600"/>
                <a:chOff x="750" y="1824"/>
                <a:chExt cx="144" cy="144"/>
              </a:xfrm>
            </p:grpSpPr>
            <p:sp>
              <p:nvSpPr>
                <p:cNvPr id="53312" name="Line 78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13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" name="Group 80"/>
              <p:cNvGrpSpPr>
                <a:grpSpLocks/>
              </p:cNvGrpSpPr>
              <p:nvPr/>
            </p:nvGrpSpPr>
            <p:grpSpPr bwMode="auto">
              <a:xfrm>
                <a:off x="6096000" y="5105400"/>
                <a:ext cx="228600" cy="228600"/>
                <a:chOff x="750" y="1824"/>
                <a:chExt cx="144" cy="144"/>
              </a:xfrm>
            </p:grpSpPr>
            <p:sp>
              <p:nvSpPr>
                <p:cNvPr id="53310" name="Line 81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11" name="Line 82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sp>
            <p:nvSpPr>
              <p:cNvPr id="53300" name="Oval 86"/>
              <p:cNvSpPr>
                <a:spLocks noChangeArrowheads="1"/>
              </p:cNvSpPr>
              <p:nvPr/>
            </p:nvSpPr>
            <p:spPr bwMode="auto">
              <a:xfrm>
                <a:off x="1828800" y="4495800"/>
                <a:ext cx="19050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301" name="Oval 87"/>
              <p:cNvSpPr>
                <a:spLocks noChangeArrowheads="1"/>
              </p:cNvSpPr>
              <p:nvPr/>
            </p:nvSpPr>
            <p:spPr bwMode="auto">
              <a:xfrm>
                <a:off x="3657600" y="5715000"/>
                <a:ext cx="19050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302" name="Oval 88"/>
              <p:cNvSpPr>
                <a:spLocks noChangeArrowheads="1"/>
              </p:cNvSpPr>
              <p:nvPr/>
            </p:nvSpPr>
            <p:spPr bwMode="auto">
              <a:xfrm>
                <a:off x="4267200" y="4267200"/>
                <a:ext cx="3352800" cy="1600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kumimoji="0" lang="ko-KR" altLang="en-US" sz="1200"/>
              </a:p>
            </p:txBody>
          </p:sp>
          <p:sp>
            <p:nvSpPr>
              <p:cNvPr id="53303" name="Line 89"/>
              <p:cNvSpPr>
                <a:spLocks noChangeShapeType="1"/>
              </p:cNvSpPr>
              <p:nvPr/>
            </p:nvSpPr>
            <p:spPr bwMode="auto">
              <a:xfrm>
                <a:off x="152400" y="4191000"/>
                <a:ext cx="8839200" cy="0"/>
              </a:xfrm>
              <a:prstGeom prst="line">
                <a:avLst/>
              </a:prstGeom>
              <a:noFill/>
              <a:ln w="57150" cmpd="thinThick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304" name="Text Box 92"/>
              <p:cNvSpPr txBox="1">
                <a:spLocks noChangeArrowheads="1"/>
              </p:cNvSpPr>
              <p:nvPr/>
            </p:nvSpPr>
            <p:spPr bwMode="auto">
              <a:xfrm>
                <a:off x="746126" y="3389313"/>
                <a:ext cx="913169" cy="5897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0"/>
                <a:r>
                  <a:rPr kumimoji="0" lang="en-US" altLang="ko-KR" sz="2000" b="1" i="1" dirty="0" err="1" smtClean="0">
                    <a:latin typeface="Georgia" pitchFamily="18" charset="0"/>
                    <a:ea typeface="맑은 고딕" pitchFamily="50" charset="-127"/>
                  </a:rPr>
                  <a:t>i</a:t>
                </a:r>
                <a:r>
                  <a:rPr kumimoji="0" lang="en-US" altLang="ko-KR" sz="2000" b="1" dirty="0" smtClean="0">
                    <a:latin typeface="Georgia" pitchFamily="18" charset="0"/>
                    <a:ea typeface="맑은 고딕" pitchFamily="50" charset="-127"/>
                  </a:rPr>
                  <a:t> </a:t>
                </a:r>
                <a:r>
                  <a:rPr kumimoji="0" lang="ko-KR" altLang="en-US" sz="2000" b="1" dirty="0" smtClean="0">
                    <a:latin typeface="Georgia" pitchFamily="18" charset="0"/>
                    <a:ea typeface="맑은 고딕" pitchFamily="50" charset="-127"/>
                  </a:rPr>
                  <a:t>단계</a:t>
                </a:r>
                <a:endParaRPr kumimoji="0" lang="en-US" altLang="ko-KR" sz="2000" b="1" dirty="0">
                  <a:latin typeface="Georgia" pitchFamily="18" charset="0"/>
                  <a:ea typeface="맑은 고딕" pitchFamily="50" charset="-127"/>
                </a:endParaRPr>
              </a:p>
            </p:txBody>
          </p:sp>
          <p:sp>
            <p:nvSpPr>
              <p:cNvPr id="53306" name="Text Box 94"/>
              <p:cNvSpPr txBox="1">
                <a:spLocks noChangeArrowheads="1"/>
              </p:cNvSpPr>
              <p:nvPr/>
            </p:nvSpPr>
            <p:spPr bwMode="auto">
              <a:xfrm>
                <a:off x="7010400" y="3581399"/>
                <a:ext cx="1484754" cy="544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0"/>
                <a:r>
                  <a:rPr kumimoji="0" lang="en-US" altLang="ko-KR" b="1" dirty="0">
                    <a:latin typeface="Georgia" pitchFamily="18" charset="0"/>
                  </a:rPr>
                  <a:t> : </a:t>
                </a:r>
                <a:r>
                  <a:rPr kumimoji="0" lang="en-US" altLang="ko-KR" b="1" dirty="0" err="1">
                    <a:latin typeface="Georgia" pitchFamily="18" charset="0"/>
                  </a:rPr>
                  <a:t>centroid</a:t>
                </a:r>
                <a:endParaRPr kumimoji="0" lang="en-US" altLang="ko-KR" b="1" dirty="0">
                  <a:latin typeface="Georgia" pitchFamily="18" charset="0"/>
                </a:endParaRPr>
              </a:p>
            </p:txBody>
          </p:sp>
          <p:grpSp>
            <p:nvGrpSpPr>
              <p:cNvPr id="12" name="Group 95"/>
              <p:cNvGrpSpPr>
                <a:grpSpLocks/>
              </p:cNvGrpSpPr>
              <p:nvPr/>
            </p:nvGrpSpPr>
            <p:grpSpPr bwMode="auto">
              <a:xfrm>
                <a:off x="6899275" y="3733800"/>
                <a:ext cx="228600" cy="228600"/>
                <a:chOff x="750" y="1824"/>
                <a:chExt cx="144" cy="144"/>
              </a:xfrm>
            </p:grpSpPr>
            <p:sp>
              <p:nvSpPr>
                <p:cNvPr id="53308" name="Line 96"/>
                <p:cNvSpPr>
                  <a:spLocks noChangeShapeType="1"/>
                </p:cNvSpPr>
                <p:nvPr/>
              </p:nvSpPr>
              <p:spPr bwMode="auto">
                <a:xfrm>
                  <a:off x="816" y="182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3309" name="Line 97"/>
                <p:cNvSpPr>
                  <a:spLocks noChangeShapeType="1"/>
                </p:cNvSpPr>
                <p:nvPr/>
              </p:nvSpPr>
              <p:spPr bwMode="auto">
                <a:xfrm rot="5400000">
                  <a:off x="822" y="1822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82" name="Text Box 92"/>
            <p:cNvSpPr txBox="1">
              <a:spLocks noChangeArrowheads="1"/>
            </p:cNvSpPr>
            <p:nvPr/>
          </p:nvSpPr>
          <p:spPr bwMode="auto">
            <a:xfrm>
              <a:off x="1691680" y="5045114"/>
              <a:ext cx="1159692" cy="47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0"/>
              <a:r>
                <a:rPr kumimoji="0" lang="en-US" altLang="ko-KR" sz="2000" b="1" dirty="0" smtClean="0">
                  <a:latin typeface="Georgia" pitchFamily="18" charset="0"/>
                  <a:ea typeface="맑은 고딕" pitchFamily="50" charset="-127"/>
                </a:rPr>
                <a:t>(</a:t>
              </a:r>
              <a:r>
                <a:rPr kumimoji="0" lang="en-US" altLang="ko-KR" sz="2000" b="1" i="1" dirty="0" smtClean="0">
                  <a:latin typeface="Georgia" pitchFamily="18" charset="0"/>
                  <a:ea typeface="맑은 고딕" pitchFamily="50" charset="-127"/>
                </a:rPr>
                <a:t>i+1</a:t>
              </a:r>
              <a:r>
                <a:rPr kumimoji="0" lang="en-US" altLang="ko-KR" sz="2000" b="1" dirty="0" smtClean="0">
                  <a:latin typeface="Georgia" pitchFamily="18" charset="0"/>
                  <a:ea typeface="맑은 고딕" pitchFamily="50" charset="-127"/>
                </a:rPr>
                <a:t>) </a:t>
              </a:r>
              <a:r>
                <a:rPr kumimoji="0" lang="ko-KR" altLang="en-US" sz="2000" b="1" dirty="0" smtClean="0">
                  <a:latin typeface="Georgia" pitchFamily="18" charset="0"/>
                  <a:ea typeface="맑은 고딕" pitchFamily="50" charset="-127"/>
                </a:rPr>
                <a:t>단계</a:t>
              </a:r>
              <a:endParaRPr kumimoji="0" lang="en-US" altLang="ko-KR" sz="2000" b="1" dirty="0">
                <a:latin typeface="Georgia" pitchFamily="18" charset="0"/>
                <a:ea typeface="맑은 고딕" pitchFamily="50" charset="-127"/>
              </a:endParaRPr>
            </a:p>
          </p:txBody>
        </p:sp>
      </p:grpSp>
      <p:sp>
        <p:nvSpPr>
          <p:cNvPr id="83" name="슬라이드 번호 개체 틀 36"/>
          <p:cNvSpPr>
            <a:spLocks noGrp="1"/>
          </p:cNvSpPr>
          <p:nvPr>
            <p:ph type="sldNum" sz="quarter" idx="12"/>
          </p:nvPr>
        </p:nvSpPr>
        <p:spPr>
          <a:xfrm>
            <a:off x="10566400" y="6356351"/>
            <a:ext cx="1016000" cy="365125"/>
          </a:xfrm>
        </p:spPr>
        <p:txBody>
          <a:bodyPr/>
          <a:lstStyle/>
          <a:p>
            <a:fld id="{042AED99-7FB4-404E-8A97-64753DCE42EC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centroid</a:t>
            </a:r>
            <a:r>
              <a:rPr lang="ko-KR" altLang="en-US" dirty="0" smtClean="0"/>
              <a:t>의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초기에는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하게 설정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가까운 </a:t>
            </a:r>
            <a:r>
              <a:rPr lang="en-US" altLang="ko-KR" dirty="0" smtClean="0"/>
              <a:t>centroid</a:t>
            </a:r>
            <a:r>
              <a:rPr lang="ko-KR" altLang="en-US" dirty="0" smtClean="0"/>
              <a:t>로 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125" y="1165649"/>
            <a:ext cx="3586167" cy="28041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56" y="3646065"/>
            <a:ext cx="3586167" cy="280419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990492" y="4536831"/>
            <a:ext cx="105508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787662" y="4267200"/>
            <a:ext cx="175846" cy="5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7281125" y="5357446"/>
            <a:ext cx="397490" cy="8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4" idx="1"/>
          </p:cNvCxnSpPr>
          <p:nvPr/>
        </p:nvCxnSpPr>
        <p:spPr>
          <a:xfrm rot="10800000" flipV="1">
            <a:off x="6043247" y="2567746"/>
            <a:ext cx="1237879" cy="12590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5" idx="3"/>
            <a:endCxn id="4" idx="2"/>
          </p:cNvCxnSpPr>
          <p:nvPr/>
        </p:nvCxnSpPr>
        <p:spPr>
          <a:xfrm flipV="1">
            <a:off x="8088923" y="3969842"/>
            <a:ext cx="985286" cy="10783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28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K-means clustering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267" y="1819092"/>
            <a:ext cx="9694710" cy="365558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332892" y="4126523"/>
            <a:ext cx="354037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321170" y="4419599"/>
            <a:ext cx="20880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924799" y="3528646"/>
            <a:ext cx="26640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04184" y="3786554"/>
            <a:ext cx="26640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104184" y="5099538"/>
            <a:ext cx="352800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Choosing the appropriate number of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b="0" dirty="0" smtClean="0"/>
              <a:t>one </a:t>
            </a:r>
            <a:r>
              <a:rPr lang="en-US" altLang="ko-KR" b="0" dirty="0"/>
              <a:t>rule of </a:t>
            </a:r>
            <a:r>
              <a:rPr lang="en-US" altLang="ko-KR" b="0" dirty="0" smtClean="0"/>
              <a:t>thumb: k = square </a:t>
            </a:r>
            <a:r>
              <a:rPr lang="en-US" altLang="ko-KR" b="0" dirty="0"/>
              <a:t>root of (n / 2</a:t>
            </a:r>
            <a:r>
              <a:rPr lang="en-US" altLang="ko-KR" b="0" dirty="0" smtClean="0"/>
              <a:t>)</a:t>
            </a:r>
          </a:p>
          <a:p>
            <a:pPr lvl="1"/>
            <a:r>
              <a:rPr lang="en-US" altLang="ko-KR" dirty="0" smtClean="0"/>
              <a:t>Elbow method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3210243"/>
            <a:ext cx="9389498" cy="237717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488831" y="3826764"/>
            <a:ext cx="984738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787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Example: finding </a:t>
            </a:r>
            <a:r>
              <a:rPr lang="en-US" altLang="ko-KR" dirty="0"/>
              <a:t>teen market segments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10" y="2081212"/>
            <a:ext cx="6754574" cy="387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3915508" y="2637692"/>
            <a:ext cx="1184030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184031" y="2637692"/>
            <a:ext cx="6775938" cy="621323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616461" y="255563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SNS </a:t>
            </a:r>
            <a:r>
              <a:rPr lang="ko-KR" altLang="en-US" dirty="0" smtClean="0"/>
              <a:t>메타 정보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6461" y="3669885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SNS </a:t>
            </a:r>
            <a:r>
              <a:rPr lang="ko-KR" altLang="en-US" dirty="0" smtClean="0"/>
              <a:t>단어출현 정보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4031" y="3294184"/>
            <a:ext cx="6775938" cy="2661139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7" idx="3"/>
            <a:endCxn id="8" idx="1"/>
          </p:cNvCxnSpPr>
          <p:nvPr/>
        </p:nvCxnSpPr>
        <p:spPr>
          <a:xfrm flipV="1">
            <a:off x="7959969" y="2740297"/>
            <a:ext cx="656492" cy="2080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  <a:endCxn id="9" idx="1"/>
          </p:cNvCxnSpPr>
          <p:nvPr/>
        </p:nvCxnSpPr>
        <p:spPr>
          <a:xfrm flipV="1">
            <a:off x="7959969" y="3854551"/>
            <a:ext cx="656492" cy="7702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51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Understanding &amp; preparing the data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02" y="2283435"/>
            <a:ext cx="2637634" cy="95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94" y="2272396"/>
            <a:ext cx="4678934" cy="94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9" y="3867412"/>
            <a:ext cx="6711896" cy="96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03939" y="56388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 </a:t>
            </a:r>
            <a:r>
              <a:rPr lang="ko-KR" altLang="en-US" dirty="0" smtClean="0"/>
              <a:t>의심</a:t>
            </a:r>
            <a:endParaRPr lang="ko-KR" altLang="en-US" dirty="0"/>
          </a:p>
        </p:txBody>
      </p:sp>
      <p:cxnSp>
        <p:nvCxnSpPr>
          <p:cNvPr id="9" name="구부러진 연결선 8"/>
          <p:cNvCxnSpPr>
            <a:stCxn id="12" idx="2"/>
            <a:endCxn id="7" idx="1"/>
          </p:cNvCxnSpPr>
          <p:nvPr/>
        </p:nvCxnSpPr>
        <p:spPr>
          <a:xfrm rot="16200000" flipH="1">
            <a:off x="982888" y="4602414"/>
            <a:ext cx="950707" cy="14913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9672" y="4145097"/>
            <a:ext cx="825744" cy="727662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30287" y="4121047"/>
            <a:ext cx="989868" cy="727662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4" idx="2"/>
            <a:endCxn id="7" idx="3"/>
          </p:cNvCxnSpPr>
          <p:nvPr/>
        </p:nvCxnSpPr>
        <p:spPr>
          <a:xfrm rot="5400000">
            <a:off x="3949328" y="4347572"/>
            <a:ext cx="974757" cy="19770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922" y="5418754"/>
            <a:ext cx="7151077" cy="650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굽은 화살표 18"/>
          <p:cNvSpPr/>
          <p:nvPr/>
        </p:nvSpPr>
        <p:spPr>
          <a:xfrm rot="16200000" flipH="1" flipV="1">
            <a:off x="6941883" y="4299042"/>
            <a:ext cx="1010230" cy="1113938"/>
          </a:xfrm>
          <a:prstGeom prst="bentArrow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5216" y="5688281"/>
            <a:ext cx="4025735" cy="11876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68773" y="498118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 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181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</a:p>
          <a:p>
            <a:pPr lvl="1"/>
            <a:r>
              <a:rPr lang="en-US" altLang="ko-KR" dirty="0" smtClean="0"/>
              <a:t>Missing values</a:t>
            </a:r>
            <a:r>
              <a:rPr lang="ko-KR" altLang="en-US" dirty="0" smtClean="0"/>
              <a:t>가 너무 많다면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포함한 행을 모두 삭제하는 것은 좋지 않음 </a:t>
            </a:r>
            <a:r>
              <a:rPr lang="en-US" altLang="ko-KR" dirty="0" smtClean="0"/>
              <a:t>=&gt; Dummy coding of missing values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21" y="2909631"/>
            <a:ext cx="6893902" cy="102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63" y="4000793"/>
            <a:ext cx="4747846" cy="276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굽은 화살표 5"/>
          <p:cNvSpPr/>
          <p:nvPr/>
        </p:nvSpPr>
        <p:spPr>
          <a:xfrm flipV="1">
            <a:off x="5733340" y="4207448"/>
            <a:ext cx="998093" cy="840373"/>
          </a:xfrm>
          <a:prstGeom prst="bentArrow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9220" y="4952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363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3"/>
  <p:tag name="BSN" val="3"/>
  <p:tag name="SVT" val="FALSE"/>
  <p:tag name="NBP" val="1"/>
  <p:tag name="CVB" val="3"/>
  <p:tag name="SPT" val="FALSE"/>
  <p:tag name="CII" val="3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TM02900743[[fn=식물]]</Template>
  <TotalTime>8252</TotalTime>
  <Words>5159</Words>
  <Application>Microsoft Office PowerPoint</Application>
  <PresentationFormat>사용자 지정</PresentationFormat>
  <Paragraphs>1282</Paragraphs>
  <Slides>187</Slides>
  <Notes>24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187</vt:i4>
      </vt:variant>
    </vt:vector>
  </HeadingPairs>
  <TitlesOfParts>
    <vt:vector size="193" baseType="lpstr">
      <vt:lpstr>HDOfficeLightV0</vt:lpstr>
      <vt:lpstr>New_Education02</vt:lpstr>
      <vt:lpstr>Equation</vt:lpstr>
      <vt:lpstr>수식</vt:lpstr>
      <vt:lpstr>MathType Equation</vt:lpstr>
      <vt:lpstr>Microsoft Equation</vt:lpstr>
      <vt:lpstr>소프트웨어시스템 실습 머신러닝 Machine Learning (3)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Feature detectors</vt:lpstr>
      <vt:lpstr> what is each of nodes doing?</vt:lpstr>
      <vt:lpstr>Hidden layer nodes become  self-organised feature detectors</vt:lpstr>
      <vt:lpstr>What does this unit detect? </vt:lpstr>
      <vt:lpstr>What does this unit detect? </vt:lpstr>
      <vt:lpstr>Deep Neural Networks</vt:lpstr>
      <vt:lpstr>Deep Neural Networks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Association Rule Mining</vt:lpstr>
      <vt:lpstr>Association Rule Mining</vt:lpstr>
      <vt:lpstr>Association Rule Mining</vt:lpstr>
      <vt:lpstr>Apriori algorithm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중복규칙의 제거</vt:lpstr>
      <vt:lpstr>연관분석</vt:lpstr>
      <vt:lpstr>Association Rule Mining</vt:lpstr>
      <vt:lpstr>Clustering</vt:lpstr>
      <vt:lpstr>Clustering 용도</vt:lpstr>
      <vt:lpstr>Clustering 용도</vt:lpstr>
      <vt:lpstr>Clustering 알고리즘의 유형</vt:lpstr>
      <vt:lpstr>평면형 Clustering:    k-means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Clustering 연습</vt:lpstr>
      <vt:lpstr>PowerPoint 프레젠테이션</vt:lpstr>
      <vt:lpstr>붓꽃(iris) 데이터 </vt:lpstr>
      <vt:lpstr>붓꽃(iris) 데이터 </vt:lpstr>
      <vt:lpstr>붓꽃(iris) 데이터 </vt:lpstr>
      <vt:lpstr>붓꽃(iris) 데이터 </vt:lpstr>
      <vt:lpstr>붓꽃(iris) 데이터 </vt:lpstr>
      <vt:lpstr>붓꽃(iris) 데이터 </vt:lpstr>
      <vt:lpstr>Clustering 연습: 평가 방법</vt:lpstr>
      <vt:lpstr>Clustering 연습</vt:lpstr>
      <vt:lpstr>Clustering 연습</vt:lpstr>
      <vt:lpstr>Clustering 연습</vt:lpstr>
      <vt:lpstr>Clustering 연습</vt:lpstr>
      <vt:lpstr>Clustering 연습: Iris 데이터</vt:lpstr>
      <vt:lpstr>Clustering 연습: Iris 데이터</vt:lpstr>
      <vt:lpstr>Clustering 연습: Iris 데이터</vt:lpstr>
      <vt:lpstr>Clustering 연습: Iris 데이터</vt:lpstr>
      <vt:lpstr>Clustering 연습</vt:lpstr>
      <vt:lpstr>계층형 clustering</vt:lpstr>
      <vt:lpstr>Hierarchical Agglomerative Clustering (HAC)</vt:lpstr>
      <vt:lpstr>HAC: distance functions</vt:lpstr>
      <vt:lpstr>HAC clustering</vt:lpstr>
      <vt:lpstr>HAC clustering</vt:lpstr>
      <vt:lpstr>HAC clustering</vt:lpstr>
      <vt:lpstr>HAC clustering</vt:lpstr>
      <vt:lpstr>HAC clustering</vt:lpstr>
      <vt:lpstr>HAC clustering</vt:lpstr>
      <vt:lpstr>HAC clustering</vt:lpstr>
      <vt:lpstr>HAC clustering</vt:lpstr>
      <vt:lpstr>HAC clustering</vt:lpstr>
      <vt:lpstr>HAC clustering</vt:lpstr>
      <vt:lpstr>Density-based clustering</vt:lpstr>
      <vt:lpstr>Density-based clustering</vt:lpstr>
      <vt:lpstr>Density-based clustering:  Iris 데이터</vt:lpstr>
      <vt:lpstr>Density-based clustering:  Iris 데이터</vt:lpstr>
      <vt:lpstr>Density-based clustering:  Iris 데이터</vt:lpstr>
      <vt:lpstr>Performance Evaluation</vt:lpstr>
      <vt:lpstr>Measuring performance for classification</vt:lpstr>
      <vt:lpstr>Measuring performance for classification</vt:lpstr>
      <vt:lpstr>Estimating future performance</vt:lpstr>
      <vt:lpstr>Estimating future performance</vt:lpstr>
      <vt:lpstr>Estimating future performance</vt:lpstr>
      <vt:lpstr>Estimating future performance</vt:lpstr>
      <vt:lpstr>Estimating future performance</vt:lpstr>
      <vt:lpstr>Estimating future performance</vt:lpstr>
      <vt:lpstr>Automated Parameter Tuning</vt:lpstr>
      <vt:lpstr>Automated Parameter Tuning</vt:lpstr>
      <vt:lpstr>Automated Parameter Tuning</vt:lpstr>
      <vt:lpstr>Automated Parameter Tuning</vt:lpstr>
      <vt:lpstr>Automated Parameter Tuning</vt:lpstr>
      <vt:lpstr>Automated Parameter Tuning</vt:lpstr>
      <vt:lpstr>Automated Parameter Tuning</vt:lpstr>
      <vt:lpstr>Automated Parameter Tuning</vt:lpstr>
      <vt:lpstr>Automated Parameter Tuning</vt:lpstr>
      <vt:lpstr>Meta-Learning</vt:lpstr>
      <vt:lpstr>Meta Learning</vt:lpstr>
      <vt:lpstr>Ensemble Methods</vt:lpstr>
      <vt:lpstr>Bagging</vt:lpstr>
      <vt:lpstr>Bagging</vt:lpstr>
      <vt:lpstr>Bagging</vt:lpstr>
      <vt:lpstr>Boosting</vt:lpstr>
      <vt:lpstr>AdaBoosting (Adaptive Boosting)</vt:lpstr>
      <vt:lpstr>AdaBoosting (Adaptive Boosting)</vt:lpstr>
      <vt:lpstr>AdaBoosting (Adaptive Boosting)</vt:lpstr>
      <vt:lpstr>AdaBoosting (Adaptive Boosting)</vt:lpstr>
      <vt:lpstr>Random Forests</vt:lpstr>
      <vt:lpstr>Random Forests</vt:lpstr>
      <vt:lpstr>Random Forests</vt:lpstr>
      <vt:lpstr>EM Algorithm</vt:lpstr>
      <vt:lpstr>EM Algorithm with Naïve Bayes</vt:lpstr>
      <vt:lpstr>PowerPoint 프레젠테이션</vt:lpstr>
      <vt:lpstr>EM Algorithm</vt:lpstr>
      <vt:lpstr>EM Algorithm</vt:lpstr>
      <vt:lpstr>EM Algorithm</vt:lpstr>
      <vt:lpstr>EM Algorithm</vt:lpstr>
      <vt:lpstr>EM Algorithm</vt:lpstr>
      <vt:lpstr>Active Learning</vt:lpstr>
      <vt:lpstr>Active Learning</vt:lpstr>
      <vt:lpstr>Active 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삼성전자 SW 트랙 운영을 위한  서울시립대학교 전기전자컴퓨터공학부 워크샵 </dc:title>
  <dc:creator>uos</dc:creator>
  <cp:lastModifiedBy>HAN JOON KIM</cp:lastModifiedBy>
  <cp:revision>362</cp:revision>
  <cp:lastPrinted>2015-02-04T02:20:31Z</cp:lastPrinted>
  <dcterms:created xsi:type="dcterms:W3CDTF">2014-02-24T06:09:18Z</dcterms:created>
  <dcterms:modified xsi:type="dcterms:W3CDTF">2018-09-28T11:18:53Z</dcterms:modified>
</cp:coreProperties>
</file>